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4"/>
  </p:sldMasterIdLst>
  <p:notesMasterIdLst>
    <p:notesMasterId r:id="rId31"/>
  </p:notesMasterIdLst>
  <p:sldIdLst>
    <p:sldId id="256" r:id="rId5"/>
    <p:sldId id="272" r:id="rId6"/>
    <p:sldId id="259" r:id="rId7"/>
    <p:sldId id="260" r:id="rId8"/>
    <p:sldId id="261" r:id="rId9"/>
    <p:sldId id="273" r:id="rId10"/>
    <p:sldId id="278" r:id="rId11"/>
    <p:sldId id="264" r:id="rId12"/>
    <p:sldId id="265" r:id="rId13"/>
    <p:sldId id="281" r:id="rId14"/>
    <p:sldId id="267" r:id="rId15"/>
    <p:sldId id="268" r:id="rId16"/>
    <p:sldId id="269" r:id="rId17"/>
    <p:sldId id="285" r:id="rId18"/>
    <p:sldId id="274" r:id="rId19"/>
    <p:sldId id="289" r:id="rId20"/>
    <p:sldId id="279" r:id="rId21"/>
    <p:sldId id="275" r:id="rId22"/>
    <p:sldId id="276" r:id="rId23"/>
    <p:sldId id="290" r:id="rId24"/>
    <p:sldId id="286" r:id="rId25"/>
    <p:sldId id="287" r:id="rId26"/>
    <p:sldId id="288" r:id="rId27"/>
    <p:sldId id="277" r:id="rId28"/>
    <p:sldId id="271"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91C3"/>
    <a:srgbClr val="5B9BD5"/>
    <a:srgbClr val="1F2F57"/>
    <a:srgbClr val="6091C4"/>
    <a:srgbClr val="4472C4"/>
    <a:srgbClr val="DAE5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BE426F-BE84-41C4-8058-1EC042D39792}" v="2" dt="2024-11-13T16:45:46.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1" y="2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rett Williams" userId="041b835f866f2db4" providerId="LiveId" clId="{49BE426F-BE84-41C4-8058-1EC042D39792}"/>
    <pc:docChg chg="custSel modSld">
      <pc:chgData name="Garrett Williams" userId="041b835f866f2db4" providerId="LiveId" clId="{49BE426F-BE84-41C4-8058-1EC042D39792}" dt="2024-11-14T00:25:41.169" v="218" actId="20577"/>
      <pc:docMkLst>
        <pc:docMk/>
      </pc:docMkLst>
      <pc:sldChg chg="modSp mod">
        <pc:chgData name="Garrett Williams" userId="041b835f866f2db4" providerId="LiveId" clId="{49BE426F-BE84-41C4-8058-1EC042D39792}" dt="2024-11-13T16:45:33.763" v="21" actId="20577"/>
        <pc:sldMkLst>
          <pc:docMk/>
          <pc:sldMk cId="1796742512" sldId="267"/>
        </pc:sldMkLst>
        <pc:spChg chg="mod">
          <ac:chgData name="Garrett Williams" userId="041b835f866f2db4" providerId="LiveId" clId="{49BE426F-BE84-41C4-8058-1EC042D39792}" dt="2024-11-13T16:45:15.392" v="15" actId="20577"/>
          <ac:spMkLst>
            <pc:docMk/>
            <pc:sldMk cId="1796742512" sldId="267"/>
            <ac:spMk id="2" creationId="{9F467BB5-8A8C-49CC-9383-DA21EF14EFFD}"/>
          </ac:spMkLst>
        </pc:spChg>
        <pc:graphicFrameChg chg="modGraphic">
          <ac:chgData name="Garrett Williams" userId="041b835f866f2db4" providerId="LiveId" clId="{49BE426F-BE84-41C4-8058-1EC042D39792}" dt="2024-11-13T16:45:33.763" v="21" actId="20577"/>
          <ac:graphicFrameMkLst>
            <pc:docMk/>
            <pc:sldMk cId="1796742512" sldId="267"/>
            <ac:graphicFrameMk id="4" creationId="{1BACA5C3-998C-B823-EB4D-11C08075044C}"/>
          </ac:graphicFrameMkLst>
        </pc:graphicFrameChg>
      </pc:sldChg>
      <pc:sldChg chg="modSp mod">
        <pc:chgData name="Garrett Williams" userId="041b835f866f2db4" providerId="LiveId" clId="{49BE426F-BE84-41C4-8058-1EC042D39792}" dt="2024-11-14T00:25:41.169" v="218" actId="20577"/>
        <pc:sldMkLst>
          <pc:docMk/>
          <pc:sldMk cId="3961151791" sldId="269"/>
        </pc:sldMkLst>
        <pc:graphicFrameChg chg="modGraphic">
          <ac:chgData name="Garrett Williams" userId="041b835f866f2db4" providerId="LiveId" clId="{49BE426F-BE84-41C4-8058-1EC042D39792}" dt="2024-11-14T00:25:41.169" v="218" actId="20577"/>
          <ac:graphicFrameMkLst>
            <pc:docMk/>
            <pc:sldMk cId="3961151791" sldId="269"/>
            <ac:graphicFrameMk id="4" creationId="{2E5FC53E-5CC9-18D3-DFFB-B276E3904AC4}"/>
          </ac:graphicFrameMkLst>
        </pc:graphicFrameChg>
      </pc:sldChg>
      <pc:sldChg chg="modSp mod">
        <pc:chgData name="Garrett Williams" userId="041b835f866f2db4" providerId="LiveId" clId="{49BE426F-BE84-41C4-8058-1EC042D39792}" dt="2024-11-13T16:43:30.696" v="1" actId="20577"/>
        <pc:sldMkLst>
          <pc:docMk/>
          <pc:sldMk cId="2353064215" sldId="281"/>
        </pc:sldMkLst>
        <pc:spChg chg="mod">
          <ac:chgData name="Garrett Williams" userId="041b835f866f2db4" providerId="LiveId" clId="{49BE426F-BE84-41C4-8058-1EC042D39792}" dt="2024-11-13T16:43:28.412" v="0" actId="20577"/>
          <ac:spMkLst>
            <pc:docMk/>
            <pc:sldMk cId="2353064215" sldId="281"/>
            <ac:spMk id="8" creationId="{8CF6E9B1-2CFC-4C33-8894-B169A38A53C7}"/>
          </ac:spMkLst>
        </pc:spChg>
        <pc:spChg chg="mod">
          <ac:chgData name="Garrett Williams" userId="041b835f866f2db4" providerId="LiveId" clId="{49BE426F-BE84-41C4-8058-1EC042D39792}" dt="2024-11-13T16:43:30.696" v="1" actId="20577"/>
          <ac:spMkLst>
            <pc:docMk/>
            <pc:sldMk cId="2353064215" sldId="281"/>
            <ac:spMk id="11" creationId="{ADACEFDF-8794-0EDA-AF87-6BE8267E02DF}"/>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https://indiana-my.sharepoint.com/personal/choijon_iu_edu/Documents/IT%20GRC%20Financial.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https://indiana-my.sharepoint.com/personal/choijon_iu_edu/Documents/IT%20GRC%20Financial.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https://indiana-my.sharepoint.com/personal/choijon_iu_edu/Documents/IT%20GRC%20Financia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Cost</a:t>
            </a:r>
            <a:r>
              <a:rPr lang="en-US" baseline="0"/>
              <a:t> vs. Benefit</a:t>
            </a:r>
            <a:endParaRPr lang="en-US"/>
          </a:p>
        </c:rich>
      </c:tx>
      <c:overlay val="0"/>
      <c:spPr>
        <a:noFill/>
        <a:ln>
          <a:noFill/>
        </a:ln>
        <a:effectLst/>
      </c:spPr>
    </c:title>
    <c:autoTitleDeleted val="0"/>
    <c:plotArea>
      <c:layout/>
      <c:lineChart>
        <c:grouping val="standard"/>
        <c:varyColors val="0"/>
        <c:ser>
          <c:idx val="0"/>
          <c:order val="0"/>
          <c:tx>
            <c:v>Cost</c:v>
          </c:tx>
          <c:cat>
            <c:numLit>
              <c:formatCode>General</c:formatCode>
              <c:ptCount val="4"/>
              <c:pt idx="0">
                <c:v>0</c:v>
              </c:pt>
              <c:pt idx="1">
                <c:v>1</c:v>
              </c:pt>
              <c:pt idx="2">
                <c:v>2</c:v>
              </c:pt>
              <c:pt idx="3">
                <c:v>3</c:v>
              </c:pt>
            </c:numLit>
          </c:cat>
          <c:val>
            <c:numRef>
              <c:f>'[IT GRC Financial.xlsx]GRC FINAL'!$B$33:$E$33</c:f>
              <c:numCache>
                <c:formatCode>_("$"* #,##0_);_("$"* \(#,##0\);_("$"* "-"??_);_(@_)</c:formatCode>
                <c:ptCount val="4"/>
                <c:pt idx="0">
                  <c:v>860702.5</c:v>
                </c:pt>
                <c:pt idx="1">
                  <c:v>1471281.5</c:v>
                </c:pt>
                <c:pt idx="2">
                  <c:v>2081860.5</c:v>
                </c:pt>
                <c:pt idx="3">
                  <c:v>2692439.5</c:v>
                </c:pt>
              </c:numCache>
            </c:numRef>
          </c:val>
          <c:smooth val="0"/>
          <c:extLst>
            <c:ext xmlns:c16="http://schemas.microsoft.com/office/drawing/2014/chart" uri="{C3380CC4-5D6E-409C-BE32-E72D297353CC}">
              <c16:uniqueId val="{00000000-7E7D-4DCC-8E2A-68969CAB6598}"/>
            </c:ext>
          </c:extLst>
        </c:ser>
        <c:ser>
          <c:idx val="1"/>
          <c:order val="1"/>
          <c:tx>
            <c:v>Benefit</c:v>
          </c:tx>
          <c:cat>
            <c:numLit>
              <c:formatCode>General</c:formatCode>
              <c:ptCount val="4"/>
              <c:pt idx="0">
                <c:v>0</c:v>
              </c:pt>
              <c:pt idx="1">
                <c:v>1</c:v>
              </c:pt>
              <c:pt idx="2">
                <c:v>2</c:v>
              </c:pt>
              <c:pt idx="3">
                <c:v>3</c:v>
              </c:pt>
            </c:numLit>
          </c:cat>
          <c:val>
            <c:numRef>
              <c:f>'[IT GRC Financial.xlsx]GRC FINAL'!$B$53:$E$53</c:f>
              <c:numCache>
                <c:formatCode>_("$"* #,##0_);_("$"* \(#,##0\);_("$"* "-"??_);_(@_)</c:formatCode>
                <c:ptCount val="4"/>
                <c:pt idx="0">
                  <c:v>0</c:v>
                </c:pt>
                <c:pt idx="1">
                  <c:v>1116000</c:v>
                </c:pt>
                <c:pt idx="2">
                  <c:v>2232000</c:v>
                </c:pt>
                <c:pt idx="3">
                  <c:v>3348000</c:v>
                </c:pt>
              </c:numCache>
            </c:numRef>
          </c:val>
          <c:smooth val="0"/>
          <c:extLst>
            <c:ext xmlns:c16="http://schemas.microsoft.com/office/drawing/2014/chart" uri="{C3380CC4-5D6E-409C-BE32-E72D297353CC}">
              <c16:uniqueId val="{00000001-7E7D-4DCC-8E2A-68969CAB6598}"/>
            </c:ext>
          </c:extLst>
        </c:ser>
        <c:dLbls>
          <c:showLegendKey val="0"/>
          <c:showVal val="0"/>
          <c:showCatName val="0"/>
          <c:showSerName val="0"/>
          <c:showPercent val="0"/>
          <c:showBubbleSize val="0"/>
        </c:dLbls>
        <c:marker val="1"/>
        <c:smooth val="0"/>
        <c:axId val="23977744"/>
        <c:axId val="23979824"/>
      </c:lineChart>
      <c:catAx>
        <c:axId val="23977744"/>
        <c:scaling>
          <c:orientation val="minMax"/>
        </c:scaling>
        <c:delete val="0"/>
        <c:axPos val="b"/>
        <c:title>
          <c:tx>
            <c:rich>
              <a:bodyPr/>
              <a:lstStyle/>
              <a:p>
                <a:pPr>
                  <a:defRPr/>
                </a:pPr>
                <a:r>
                  <a:rPr lang="en-US"/>
                  <a:t>Year 1 - 3</a:t>
                </a:r>
              </a:p>
            </c:rich>
          </c:tx>
          <c:layout>
            <c:manualLayout>
              <c:xMode val="edge"/>
              <c:yMode val="edge"/>
              <c:x val="0.43672303917864391"/>
              <c:y val="0.93967930508440245"/>
            </c:manualLayout>
          </c:layout>
          <c:overlay val="0"/>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23979824"/>
        <c:crosses val="autoZero"/>
        <c:auto val="1"/>
        <c:lblAlgn val="ctr"/>
        <c:lblOffset val="100"/>
        <c:noMultiLvlLbl val="0"/>
      </c:catAx>
      <c:valAx>
        <c:axId val="23979824"/>
        <c:scaling>
          <c:orientation val="minMax"/>
        </c:scaling>
        <c:delete val="0"/>
        <c:axPos val="l"/>
        <c:majorGridlines>
          <c:spPr>
            <a:ln>
              <a:solidFill>
                <a:schemeClr val="dk1">
                  <a:lumMod val="15000"/>
                  <a:lumOff val="85000"/>
                </a:schemeClr>
              </a:solidFill>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23977744"/>
        <c:crosses val="autoZero"/>
        <c:crossBetween val="between"/>
      </c:valAx>
      <c:spPr>
        <a:gradFill>
          <a:gsLst>
            <a:gs pos="100000">
              <a:schemeClr val="lt1">
                <a:lumMod val="95000"/>
              </a:schemeClr>
            </a:gs>
            <a:gs pos="0">
              <a:schemeClr val="lt1"/>
            </a:gs>
          </a:gsLst>
          <a:lin ang="5400000" scaled="0"/>
        </a:gradFill>
        <a:ln>
          <a:noFill/>
        </a:ln>
        <a:effectLst/>
      </c:spPr>
    </c:plotArea>
    <c:legend>
      <c:legendPos val="t"/>
      <c:overlay val="0"/>
    </c:legend>
    <c:plotVisOnly val="1"/>
    <c:dispBlanksAs val="gap"/>
    <c:showDLblsOverMax val="0"/>
    <c:extLst/>
  </c:chart>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Cumulative Costs by Year</a:t>
            </a:r>
          </a:p>
        </c:rich>
      </c:tx>
      <c:overlay val="0"/>
      <c:spPr>
        <a:solidFill>
          <a:srgbClr val="FFFFFF"/>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AA-4350-B56E-DFA12ED70865}"/>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1EAA-4350-B56E-DFA12ED70865}"/>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1EAA-4350-B56E-DFA12ED7086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'[IT GRC Financial.xlsx]GRC FINAL'!$C$33:$E$33</c:f>
              <c:numCache>
                <c:formatCode>_("$"* #,##0_);_("$"* \(#,##0\);_("$"* "-"??_);_(@_)</c:formatCode>
                <c:ptCount val="3"/>
                <c:pt idx="0">
                  <c:v>1471281.5</c:v>
                </c:pt>
                <c:pt idx="1">
                  <c:v>2081860.5</c:v>
                </c:pt>
                <c:pt idx="2">
                  <c:v>2692439.5</c:v>
                </c:pt>
              </c:numCache>
            </c:numRef>
          </c:val>
          <c:extLst>
            <c:ext xmlns:c16="http://schemas.microsoft.com/office/drawing/2014/chart" uri="{C3380CC4-5D6E-409C-BE32-E72D297353CC}">
              <c16:uniqueId val="{00000006-1EAA-4350-B56E-DFA12ED7086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Cumulative Benefits by Year</a:t>
            </a:r>
          </a:p>
        </c:rich>
      </c:tx>
      <c:layout>
        <c:manualLayout>
          <c:xMode val="edge"/>
          <c:yMode val="edge"/>
          <c:x val="0.27782641050216927"/>
          <c:y val="3.055551317003038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7265-448A-92D1-E6DFB0B7CC3D}"/>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7265-448A-92D1-E6DFB0B7CC3D}"/>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7265-448A-92D1-E6DFB0B7CC3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'[IT GRC Financial.xlsx]GRC FINAL'!$C$53:$E$53</c:f>
              <c:numCache>
                <c:formatCode>_("$"* #,##0_);_("$"* \(#,##0\);_("$"* "-"??_);_(@_)</c:formatCode>
                <c:ptCount val="3"/>
                <c:pt idx="0">
                  <c:v>1116000</c:v>
                </c:pt>
                <c:pt idx="1">
                  <c:v>2232000</c:v>
                </c:pt>
                <c:pt idx="2">
                  <c:v>3348000</c:v>
                </c:pt>
              </c:numCache>
            </c:numRef>
          </c:val>
          <c:extLst>
            <c:ext xmlns:c16="http://schemas.microsoft.com/office/drawing/2014/chart" uri="{C3380CC4-5D6E-409C-BE32-E72D297353CC}">
              <c16:uniqueId val="{00000006-7265-448A-92D1-E6DFB0B7CC3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5781F1-977D-4396-AB75-B9C38C291667}"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42E103B0-2B90-4795-99C7-3170703143F3}">
      <dgm:prSet phldrT="[Text]"/>
      <dgm:spPr>
        <a:solidFill>
          <a:srgbClr val="5B9BD5">
            <a:alpha val="49020"/>
          </a:srgbClr>
        </a:solidFill>
        <a:ln>
          <a:solidFill>
            <a:schemeClr val="tx2">
              <a:lumMod val="75000"/>
            </a:schemeClr>
          </a:solidFill>
        </a:ln>
      </dgm:spPr>
      <dgm:t>
        <a:bodyPr/>
        <a:lstStyle/>
        <a:p>
          <a:r>
            <a:rPr lang="en-US" b="1">
              <a:solidFill>
                <a:schemeClr val="tx1"/>
              </a:solidFill>
              <a:latin typeface="+mn-lt"/>
            </a:rPr>
            <a:t>Role-Based Access Control (RBAC)</a:t>
          </a:r>
        </a:p>
      </dgm:t>
    </dgm:pt>
    <dgm:pt modelId="{7F518236-F8DA-4998-9BD6-AACDAC291BF2}" type="parTrans" cxnId="{EA6A3CF4-A2A3-497E-8391-B59A884DE8F5}">
      <dgm:prSet/>
      <dgm:spPr/>
      <dgm:t>
        <a:bodyPr/>
        <a:lstStyle/>
        <a:p>
          <a:endParaRPr lang="en-US">
            <a:latin typeface="+mn-lt"/>
          </a:endParaRPr>
        </a:p>
      </dgm:t>
    </dgm:pt>
    <dgm:pt modelId="{7B9FCED9-FFDC-4261-89FC-EB5A469BF93F}" type="sibTrans" cxnId="{EA6A3CF4-A2A3-497E-8391-B59A884DE8F5}">
      <dgm:prSet/>
      <dgm:spPr/>
      <dgm:t>
        <a:bodyPr/>
        <a:lstStyle/>
        <a:p>
          <a:endParaRPr lang="en-US">
            <a:latin typeface="+mn-lt"/>
          </a:endParaRPr>
        </a:p>
      </dgm:t>
    </dgm:pt>
    <dgm:pt modelId="{DC7F3F9E-B6C5-4DE3-963B-E6CF879FEE9E}">
      <dgm:prSet phldrT="[Text]"/>
      <dgm:spPr/>
      <dgm:t>
        <a:bodyPr/>
        <a:lstStyle/>
        <a:p>
          <a:pPr>
            <a:buFont typeface="Arial" panose="020B0604020202020204" pitchFamily="34" charset="0"/>
            <a:buChar char="•"/>
          </a:pPr>
          <a:r>
            <a:rPr lang="en-US">
              <a:latin typeface="+mn-lt"/>
            </a:rPr>
            <a:t>Establish specific access levels based on job functions, ensuring each role only has permissions necessary for its responsibilities</a:t>
          </a:r>
        </a:p>
      </dgm:t>
    </dgm:pt>
    <dgm:pt modelId="{68A08E1B-5E46-48CF-BF94-AE85D102EE79}" type="parTrans" cxnId="{42B53BE6-795D-4320-A3B9-B5F73E2CF799}">
      <dgm:prSet/>
      <dgm:spPr/>
      <dgm:t>
        <a:bodyPr/>
        <a:lstStyle/>
        <a:p>
          <a:endParaRPr lang="en-US">
            <a:latin typeface="+mn-lt"/>
          </a:endParaRPr>
        </a:p>
      </dgm:t>
    </dgm:pt>
    <dgm:pt modelId="{052A368A-7122-4969-97B2-8F37C87C3FB9}" type="sibTrans" cxnId="{42B53BE6-795D-4320-A3B9-B5F73E2CF799}">
      <dgm:prSet/>
      <dgm:spPr/>
      <dgm:t>
        <a:bodyPr/>
        <a:lstStyle/>
        <a:p>
          <a:endParaRPr lang="en-US">
            <a:latin typeface="+mn-lt"/>
          </a:endParaRPr>
        </a:p>
      </dgm:t>
    </dgm:pt>
    <dgm:pt modelId="{B51A09E9-1F12-4698-B065-98AD6BED0BE2}">
      <dgm:prSet phldrT="[Text]"/>
      <dgm:spPr/>
      <dgm:t>
        <a:bodyPr/>
        <a:lstStyle/>
        <a:p>
          <a:pPr>
            <a:buFont typeface="Arial" panose="020B0604020202020204" pitchFamily="34" charset="0"/>
            <a:buChar char="•"/>
          </a:pPr>
          <a:r>
            <a:rPr lang="en-US">
              <a:latin typeface="+mn-lt"/>
            </a:rPr>
            <a:t>Conduct regular audits of access roles to align with evolving job requirements, reducing permission creep over time</a:t>
          </a:r>
        </a:p>
      </dgm:t>
    </dgm:pt>
    <dgm:pt modelId="{A48CE6C5-56C0-42F3-8B73-C439C1A450E0}" type="parTrans" cxnId="{00F1F91C-1A4B-41BE-8A08-E39543214A59}">
      <dgm:prSet/>
      <dgm:spPr/>
      <dgm:t>
        <a:bodyPr/>
        <a:lstStyle/>
        <a:p>
          <a:endParaRPr lang="en-US">
            <a:latin typeface="+mn-lt"/>
          </a:endParaRPr>
        </a:p>
      </dgm:t>
    </dgm:pt>
    <dgm:pt modelId="{CA9FC6A8-026B-47A0-9625-DF6A61EFEC9E}" type="sibTrans" cxnId="{00F1F91C-1A4B-41BE-8A08-E39543214A59}">
      <dgm:prSet/>
      <dgm:spPr/>
      <dgm:t>
        <a:bodyPr/>
        <a:lstStyle/>
        <a:p>
          <a:endParaRPr lang="en-US">
            <a:latin typeface="+mn-lt"/>
          </a:endParaRPr>
        </a:p>
      </dgm:t>
    </dgm:pt>
    <dgm:pt modelId="{BD2B090B-DE21-443C-AADB-1A4D53F2BD57}">
      <dgm:prSet phldrT="[Text]"/>
      <dgm:spPr>
        <a:solidFill>
          <a:srgbClr val="5B9BD5">
            <a:alpha val="49020"/>
          </a:srgbClr>
        </a:solidFill>
        <a:ln>
          <a:solidFill>
            <a:schemeClr val="tx2">
              <a:lumMod val="75000"/>
            </a:schemeClr>
          </a:solidFill>
        </a:ln>
      </dgm:spPr>
      <dgm:t>
        <a:bodyPr/>
        <a:lstStyle/>
        <a:p>
          <a:r>
            <a:rPr lang="en-US" b="1">
              <a:solidFill>
                <a:schemeClr val="tx1"/>
              </a:solidFill>
              <a:latin typeface="+mn-lt"/>
            </a:rPr>
            <a:t>High-Risk Data Segmentation</a:t>
          </a:r>
        </a:p>
      </dgm:t>
    </dgm:pt>
    <dgm:pt modelId="{FA1B2F2C-BEC5-48FE-912A-660A2DD2E189}" type="parTrans" cxnId="{1EBB0F48-5545-44B8-ADCD-6353918F5021}">
      <dgm:prSet/>
      <dgm:spPr/>
      <dgm:t>
        <a:bodyPr/>
        <a:lstStyle/>
        <a:p>
          <a:endParaRPr lang="en-US">
            <a:latin typeface="+mn-lt"/>
          </a:endParaRPr>
        </a:p>
      </dgm:t>
    </dgm:pt>
    <dgm:pt modelId="{3F713A4E-3C25-49C4-83A0-264251B98F01}" type="sibTrans" cxnId="{1EBB0F48-5545-44B8-ADCD-6353918F5021}">
      <dgm:prSet/>
      <dgm:spPr/>
      <dgm:t>
        <a:bodyPr/>
        <a:lstStyle/>
        <a:p>
          <a:endParaRPr lang="en-US">
            <a:latin typeface="+mn-lt"/>
          </a:endParaRPr>
        </a:p>
      </dgm:t>
    </dgm:pt>
    <dgm:pt modelId="{CFFD4D66-C5FC-4569-9423-473E19BCD186}">
      <dgm:prSet phldrT="[Text]"/>
      <dgm:spPr/>
      <dgm:t>
        <a:bodyPr/>
        <a:lstStyle/>
        <a:p>
          <a:pPr>
            <a:buFont typeface="Arial" panose="020B0604020202020204" pitchFamily="34" charset="0"/>
            <a:buChar char="•"/>
          </a:pPr>
          <a:r>
            <a:rPr lang="en-US">
              <a:latin typeface="+mn-lt"/>
            </a:rPr>
            <a:t>Isolate high-risk data from general access by implementing network segmentation, limiting access to sensitive information</a:t>
          </a:r>
        </a:p>
      </dgm:t>
    </dgm:pt>
    <dgm:pt modelId="{DB33ACE0-987D-40E6-AFC9-299B4CF779E0}" type="parTrans" cxnId="{7D5DFE40-BC43-447C-AEE2-9B423F8796F1}">
      <dgm:prSet/>
      <dgm:spPr/>
      <dgm:t>
        <a:bodyPr/>
        <a:lstStyle/>
        <a:p>
          <a:endParaRPr lang="en-US">
            <a:latin typeface="+mn-lt"/>
          </a:endParaRPr>
        </a:p>
      </dgm:t>
    </dgm:pt>
    <dgm:pt modelId="{B341D6C5-5CFE-4368-946A-35A5422B991C}" type="sibTrans" cxnId="{7D5DFE40-BC43-447C-AEE2-9B423F8796F1}">
      <dgm:prSet/>
      <dgm:spPr/>
      <dgm:t>
        <a:bodyPr/>
        <a:lstStyle/>
        <a:p>
          <a:endParaRPr lang="en-US">
            <a:latin typeface="+mn-lt"/>
          </a:endParaRPr>
        </a:p>
      </dgm:t>
    </dgm:pt>
    <dgm:pt modelId="{0ECFB34B-6EB3-4409-8D80-D0A779DA702E}">
      <dgm:prSet phldrT="[Text]"/>
      <dgm:spPr>
        <a:solidFill>
          <a:srgbClr val="5B9BD5">
            <a:alpha val="49020"/>
          </a:srgbClr>
        </a:solidFill>
        <a:ln>
          <a:solidFill>
            <a:schemeClr val="tx2">
              <a:lumMod val="75000"/>
            </a:schemeClr>
          </a:solidFill>
        </a:ln>
      </dgm:spPr>
      <dgm:t>
        <a:bodyPr/>
        <a:lstStyle/>
        <a:p>
          <a:r>
            <a:rPr lang="en-US" b="1">
              <a:solidFill>
                <a:schemeClr val="tx1"/>
              </a:solidFill>
              <a:latin typeface="+mn-lt"/>
            </a:rPr>
            <a:t>Multi-Approval for Privileged Access</a:t>
          </a:r>
        </a:p>
      </dgm:t>
    </dgm:pt>
    <dgm:pt modelId="{7ED1185C-CB8B-42CD-8C45-55EA2711E85C}" type="parTrans" cxnId="{A3D4BF36-DF5D-4F03-8B1F-FDAF0856EF26}">
      <dgm:prSet/>
      <dgm:spPr/>
      <dgm:t>
        <a:bodyPr/>
        <a:lstStyle/>
        <a:p>
          <a:endParaRPr lang="en-US">
            <a:latin typeface="+mn-lt"/>
          </a:endParaRPr>
        </a:p>
      </dgm:t>
    </dgm:pt>
    <dgm:pt modelId="{2925F0C9-A80E-48D0-BE8B-76DED7EA55D3}" type="sibTrans" cxnId="{A3D4BF36-DF5D-4F03-8B1F-FDAF0856EF26}">
      <dgm:prSet/>
      <dgm:spPr/>
      <dgm:t>
        <a:bodyPr/>
        <a:lstStyle/>
        <a:p>
          <a:endParaRPr lang="en-US">
            <a:latin typeface="+mn-lt"/>
          </a:endParaRPr>
        </a:p>
      </dgm:t>
    </dgm:pt>
    <dgm:pt modelId="{D0D2A123-C1D7-4A98-BD07-350A58B7EFBF}">
      <dgm:prSet phldrT="[Text]"/>
      <dgm:spPr/>
      <dgm:t>
        <a:bodyPr/>
        <a:lstStyle/>
        <a:p>
          <a:pPr>
            <a:buFont typeface="Arial" panose="020B0604020202020204" pitchFamily="34" charset="0"/>
            <a:buChar char="•"/>
          </a:pPr>
          <a:r>
            <a:rPr lang="en-US">
              <a:latin typeface="+mn-lt"/>
            </a:rPr>
            <a:t>Limit access to critical data strictly to personnel who need it, minimizing potential exposure in case of a breach</a:t>
          </a:r>
        </a:p>
      </dgm:t>
    </dgm:pt>
    <dgm:pt modelId="{84531C86-D4AD-406F-9E36-9DCF7A0A7169}" type="parTrans" cxnId="{3E4B0A6D-A038-489E-9C19-4322FF0532C9}">
      <dgm:prSet/>
      <dgm:spPr/>
      <dgm:t>
        <a:bodyPr/>
        <a:lstStyle/>
        <a:p>
          <a:endParaRPr lang="en-US">
            <a:latin typeface="+mn-lt"/>
          </a:endParaRPr>
        </a:p>
      </dgm:t>
    </dgm:pt>
    <dgm:pt modelId="{3AD5F513-7F3B-44B1-8D5E-1D12D975EB6F}" type="sibTrans" cxnId="{3E4B0A6D-A038-489E-9C19-4322FF0532C9}">
      <dgm:prSet/>
      <dgm:spPr/>
      <dgm:t>
        <a:bodyPr/>
        <a:lstStyle/>
        <a:p>
          <a:endParaRPr lang="en-US">
            <a:latin typeface="+mn-lt"/>
          </a:endParaRPr>
        </a:p>
      </dgm:t>
    </dgm:pt>
    <dgm:pt modelId="{B3D1C2EE-25BB-4387-A403-2AA71860DA84}">
      <dgm:prSet phldrT="[Text]"/>
      <dgm:spPr/>
      <dgm:t>
        <a:bodyPr/>
        <a:lstStyle/>
        <a:p>
          <a:r>
            <a:rPr lang="en-US">
              <a:latin typeface="+mn-lt"/>
            </a:rPr>
            <a:t>For accessing high-risk resources, mandate dual approval to add an additional layer of security and oversight</a:t>
          </a:r>
        </a:p>
      </dgm:t>
    </dgm:pt>
    <dgm:pt modelId="{F4FE0ACE-27DE-4F66-B2A2-A902047364A3}" type="parTrans" cxnId="{BF5B422B-183E-4B2F-B738-EEC1ADE85AD2}">
      <dgm:prSet/>
      <dgm:spPr/>
      <dgm:t>
        <a:bodyPr/>
        <a:lstStyle/>
        <a:p>
          <a:endParaRPr lang="en-US">
            <a:latin typeface="+mn-lt"/>
          </a:endParaRPr>
        </a:p>
      </dgm:t>
    </dgm:pt>
    <dgm:pt modelId="{FAB335A9-27E0-4D7F-9322-A77C9889B72D}" type="sibTrans" cxnId="{BF5B422B-183E-4B2F-B738-EEC1ADE85AD2}">
      <dgm:prSet/>
      <dgm:spPr/>
      <dgm:t>
        <a:bodyPr/>
        <a:lstStyle/>
        <a:p>
          <a:endParaRPr lang="en-US">
            <a:latin typeface="+mn-lt"/>
          </a:endParaRPr>
        </a:p>
      </dgm:t>
    </dgm:pt>
    <dgm:pt modelId="{100787BE-EE5F-400C-8091-B69ECD37ACD8}">
      <dgm:prSet phldrT="[Text]"/>
      <dgm:spPr/>
      <dgm:t>
        <a:bodyPr/>
        <a:lstStyle/>
        <a:p>
          <a:r>
            <a:rPr lang="en-US">
              <a:latin typeface="+mn-lt"/>
            </a:rPr>
            <a:t>Deploy PAWs for administrative functions to separate privileged actions from routine tasks, reducing phishing-related risks</a:t>
          </a:r>
        </a:p>
      </dgm:t>
    </dgm:pt>
    <dgm:pt modelId="{C7485E94-FC26-4C0E-9480-D2494A2BDBB0}" type="parTrans" cxnId="{23DAED6C-CA48-48C6-91B6-FF86D0595F44}">
      <dgm:prSet/>
      <dgm:spPr/>
      <dgm:t>
        <a:bodyPr/>
        <a:lstStyle/>
        <a:p>
          <a:endParaRPr lang="en-US">
            <a:latin typeface="+mn-lt"/>
          </a:endParaRPr>
        </a:p>
      </dgm:t>
    </dgm:pt>
    <dgm:pt modelId="{930EA7E4-74E1-4AE0-8458-82CF1A6DD1F2}" type="sibTrans" cxnId="{23DAED6C-CA48-48C6-91B6-FF86D0595F44}">
      <dgm:prSet/>
      <dgm:spPr/>
      <dgm:t>
        <a:bodyPr/>
        <a:lstStyle/>
        <a:p>
          <a:endParaRPr lang="en-US">
            <a:latin typeface="+mn-lt"/>
          </a:endParaRPr>
        </a:p>
      </dgm:t>
    </dgm:pt>
    <dgm:pt modelId="{5042A6B4-64A9-4B45-A184-6B0146CE53A4}" type="pres">
      <dgm:prSet presAssocID="{0A5781F1-977D-4396-AB75-B9C38C291667}" presName="Name0" presStyleCnt="0">
        <dgm:presLayoutVars>
          <dgm:dir/>
          <dgm:animLvl val="lvl"/>
          <dgm:resizeHandles/>
        </dgm:presLayoutVars>
      </dgm:prSet>
      <dgm:spPr/>
    </dgm:pt>
    <dgm:pt modelId="{564FFEC4-B81F-498A-B532-9A3EBA2F7065}" type="pres">
      <dgm:prSet presAssocID="{42E103B0-2B90-4795-99C7-3170703143F3}" presName="linNode" presStyleCnt="0"/>
      <dgm:spPr/>
    </dgm:pt>
    <dgm:pt modelId="{B2461519-34F1-41DA-B191-A142600C9629}" type="pres">
      <dgm:prSet presAssocID="{42E103B0-2B90-4795-99C7-3170703143F3}" presName="parentShp" presStyleLbl="node1" presStyleIdx="0" presStyleCnt="3">
        <dgm:presLayoutVars>
          <dgm:bulletEnabled val="1"/>
        </dgm:presLayoutVars>
      </dgm:prSet>
      <dgm:spPr/>
    </dgm:pt>
    <dgm:pt modelId="{C4CAA781-3CBF-4C75-9A23-775D0A96DBED}" type="pres">
      <dgm:prSet presAssocID="{42E103B0-2B90-4795-99C7-3170703143F3}" presName="childShp" presStyleLbl="bgAccFollowNode1" presStyleIdx="0" presStyleCnt="3">
        <dgm:presLayoutVars>
          <dgm:bulletEnabled val="1"/>
        </dgm:presLayoutVars>
      </dgm:prSet>
      <dgm:spPr/>
    </dgm:pt>
    <dgm:pt modelId="{92F127DE-F063-46C3-BB1C-AB24CDBC76E8}" type="pres">
      <dgm:prSet presAssocID="{7B9FCED9-FFDC-4261-89FC-EB5A469BF93F}" presName="spacing" presStyleCnt="0"/>
      <dgm:spPr/>
    </dgm:pt>
    <dgm:pt modelId="{3C785ACE-BF85-4A27-9814-DDEEC879CC2D}" type="pres">
      <dgm:prSet presAssocID="{BD2B090B-DE21-443C-AADB-1A4D53F2BD57}" presName="linNode" presStyleCnt="0"/>
      <dgm:spPr/>
    </dgm:pt>
    <dgm:pt modelId="{B69E4E4A-588F-4D5D-8FF3-3BEE95B46DAE}" type="pres">
      <dgm:prSet presAssocID="{BD2B090B-DE21-443C-AADB-1A4D53F2BD57}" presName="parentShp" presStyleLbl="node1" presStyleIdx="1" presStyleCnt="3">
        <dgm:presLayoutVars>
          <dgm:bulletEnabled val="1"/>
        </dgm:presLayoutVars>
      </dgm:prSet>
      <dgm:spPr/>
    </dgm:pt>
    <dgm:pt modelId="{9318186E-A733-4559-A939-6A71F6B94ACE}" type="pres">
      <dgm:prSet presAssocID="{BD2B090B-DE21-443C-AADB-1A4D53F2BD57}" presName="childShp" presStyleLbl="bgAccFollowNode1" presStyleIdx="1" presStyleCnt="3">
        <dgm:presLayoutVars>
          <dgm:bulletEnabled val="1"/>
        </dgm:presLayoutVars>
      </dgm:prSet>
      <dgm:spPr/>
    </dgm:pt>
    <dgm:pt modelId="{20B1E4FE-DA03-48EC-8429-261DAC91A67B}" type="pres">
      <dgm:prSet presAssocID="{3F713A4E-3C25-49C4-83A0-264251B98F01}" presName="spacing" presStyleCnt="0"/>
      <dgm:spPr/>
    </dgm:pt>
    <dgm:pt modelId="{5CCC6BF9-57D2-40FD-BD79-948E70293FB4}" type="pres">
      <dgm:prSet presAssocID="{0ECFB34B-6EB3-4409-8D80-D0A779DA702E}" presName="linNode" presStyleCnt="0"/>
      <dgm:spPr/>
    </dgm:pt>
    <dgm:pt modelId="{C6DC3ADB-2F21-4EFB-AB4F-E1C844E34C17}" type="pres">
      <dgm:prSet presAssocID="{0ECFB34B-6EB3-4409-8D80-D0A779DA702E}" presName="parentShp" presStyleLbl="node1" presStyleIdx="2" presStyleCnt="3">
        <dgm:presLayoutVars>
          <dgm:bulletEnabled val="1"/>
        </dgm:presLayoutVars>
      </dgm:prSet>
      <dgm:spPr/>
    </dgm:pt>
    <dgm:pt modelId="{7AED527F-AC92-4A51-966F-E133F6FBF8B9}" type="pres">
      <dgm:prSet presAssocID="{0ECFB34B-6EB3-4409-8D80-D0A779DA702E}" presName="childShp" presStyleLbl="bgAccFollowNode1" presStyleIdx="2" presStyleCnt="3">
        <dgm:presLayoutVars>
          <dgm:bulletEnabled val="1"/>
        </dgm:presLayoutVars>
      </dgm:prSet>
      <dgm:spPr/>
    </dgm:pt>
  </dgm:ptLst>
  <dgm:cxnLst>
    <dgm:cxn modelId="{D9C0200E-F925-4F40-A719-50CD66EDE589}" type="presOf" srcId="{DC7F3F9E-B6C5-4DE3-963B-E6CF879FEE9E}" destId="{C4CAA781-3CBF-4C75-9A23-775D0A96DBED}" srcOrd="0" destOrd="0" presId="urn:microsoft.com/office/officeart/2005/8/layout/vList6"/>
    <dgm:cxn modelId="{00F1F91C-1A4B-41BE-8A08-E39543214A59}" srcId="{42E103B0-2B90-4795-99C7-3170703143F3}" destId="{B51A09E9-1F12-4698-B065-98AD6BED0BE2}" srcOrd="1" destOrd="0" parTransId="{A48CE6C5-56C0-42F3-8B73-C439C1A450E0}" sibTransId="{CA9FC6A8-026B-47A0-9625-DF6A61EFEC9E}"/>
    <dgm:cxn modelId="{BF5B422B-183E-4B2F-B738-EEC1ADE85AD2}" srcId="{0ECFB34B-6EB3-4409-8D80-D0A779DA702E}" destId="{B3D1C2EE-25BB-4387-A403-2AA71860DA84}" srcOrd="0" destOrd="0" parTransId="{F4FE0ACE-27DE-4F66-B2A2-A902047364A3}" sibTransId="{FAB335A9-27E0-4D7F-9322-A77C9889B72D}"/>
    <dgm:cxn modelId="{0DE35B33-B60C-4389-9435-B6358B6F60EC}" type="presOf" srcId="{CFFD4D66-C5FC-4569-9423-473E19BCD186}" destId="{9318186E-A733-4559-A939-6A71F6B94ACE}" srcOrd="0" destOrd="0" presId="urn:microsoft.com/office/officeart/2005/8/layout/vList6"/>
    <dgm:cxn modelId="{A3D4BF36-DF5D-4F03-8B1F-FDAF0856EF26}" srcId="{0A5781F1-977D-4396-AB75-B9C38C291667}" destId="{0ECFB34B-6EB3-4409-8D80-D0A779DA702E}" srcOrd="2" destOrd="0" parTransId="{7ED1185C-CB8B-42CD-8C45-55EA2711E85C}" sibTransId="{2925F0C9-A80E-48D0-BE8B-76DED7EA55D3}"/>
    <dgm:cxn modelId="{2A65913C-7EB1-4320-9D7D-DCEC535C82EC}" type="presOf" srcId="{BD2B090B-DE21-443C-AADB-1A4D53F2BD57}" destId="{B69E4E4A-588F-4D5D-8FF3-3BEE95B46DAE}" srcOrd="0" destOrd="0" presId="urn:microsoft.com/office/officeart/2005/8/layout/vList6"/>
    <dgm:cxn modelId="{7D5DFE40-BC43-447C-AEE2-9B423F8796F1}" srcId="{BD2B090B-DE21-443C-AADB-1A4D53F2BD57}" destId="{CFFD4D66-C5FC-4569-9423-473E19BCD186}" srcOrd="0" destOrd="0" parTransId="{DB33ACE0-987D-40E6-AFC9-299B4CF779E0}" sibTransId="{B341D6C5-5CFE-4368-946A-35A5422B991C}"/>
    <dgm:cxn modelId="{91610543-345D-4F39-B839-7DBFDA018F12}" type="presOf" srcId="{100787BE-EE5F-400C-8091-B69ECD37ACD8}" destId="{7AED527F-AC92-4A51-966F-E133F6FBF8B9}" srcOrd="0" destOrd="1" presId="urn:microsoft.com/office/officeart/2005/8/layout/vList6"/>
    <dgm:cxn modelId="{0B8E2A63-0AAB-41D2-97D7-7D0DEA70CF57}" type="presOf" srcId="{B3D1C2EE-25BB-4387-A403-2AA71860DA84}" destId="{7AED527F-AC92-4A51-966F-E133F6FBF8B9}" srcOrd="0" destOrd="0" presId="urn:microsoft.com/office/officeart/2005/8/layout/vList6"/>
    <dgm:cxn modelId="{1EBB0F48-5545-44B8-ADCD-6353918F5021}" srcId="{0A5781F1-977D-4396-AB75-B9C38C291667}" destId="{BD2B090B-DE21-443C-AADB-1A4D53F2BD57}" srcOrd="1" destOrd="0" parTransId="{FA1B2F2C-BEC5-48FE-912A-660A2DD2E189}" sibTransId="{3F713A4E-3C25-49C4-83A0-264251B98F01}"/>
    <dgm:cxn modelId="{23DAED6C-CA48-48C6-91B6-FF86D0595F44}" srcId="{0ECFB34B-6EB3-4409-8D80-D0A779DA702E}" destId="{100787BE-EE5F-400C-8091-B69ECD37ACD8}" srcOrd="1" destOrd="0" parTransId="{C7485E94-FC26-4C0E-9480-D2494A2BDBB0}" sibTransId="{930EA7E4-74E1-4AE0-8458-82CF1A6DD1F2}"/>
    <dgm:cxn modelId="{3E4B0A6D-A038-489E-9C19-4322FF0532C9}" srcId="{BD2B090B-DE21-443C-AADB-1A4D53F2BD57}" destId="{D0D2A123-C1D7-4A98-BD07-350A58B7EFBF}" srcOrd="1" destOrd="0" parTransId="{84531C86-D4AD-406F-9E36-9DCF7A0A7169}" sibTransId="{3AD5F513-7F3B-44B1-8D5E-1D12D975EB6F}"/>
    <dgm:cxn modelId="{EDC9524D-A73C-408B-9F48-CBBE20B9433C}" type="presOf" srcId="{42E103B0-2B90-4795-99C7-3170703143F3}" destId="{B2461519-34F1-41DA-B191-A142600C9629}" srcOrd="0" destOrd="0" presId="urn:microsoft.com/office/officeart/2005/8/layout/vList6"/>
    <dgm:cxn modelId="{1BD77D50-1ED8-4FAA-B75F-A21FD46ED59F}" type="presOf" srcId="{0ECFB34B-6EB3-4409-8D80-D0A779DA702E}" destId="{C6DC3ADB-2F21-4EFB-AB4F-E1C844E34C17}" srcOrd="0" destOrd="0" presId="urn:microsoft.com/office/officeart/2005/8/layout/vList6"/>
    <dgm:cxn modelId="{84A5C979-C8FC-49F7-8934-0A2E3EC59C2C}" type="presOf" srcId="{0A5781F1-977D-4396-AB75-B9C38C291667}" destId="{5042A6B4-64A9-4B45-A184-6B0146CE53A4}" srcOrd="0" destOrd="0" presId="urn:microsoft.com/office/officeart/2005/8/layout/vList6"/>
    <dgm:cxn modelId="{A3190FA3-439F-4E7B-9393-C4CA71DD709E}" type="presOf" srcId="{D0D2A123-C1D7-4A98-BD07-350A58B7EFBF}" destId="{9318186E-A733-4559-A939-6A71F6B94ACE}" srcOrd="0" destOrd="1" presId="urn:microsoft.com/office/officeart/2005/8/layout/vList6"/>
    <dgm:cxn modelId="{D999BDB3-8863-4865-9A58-2C8DF24061F0}" type="presOf" srcId="{B51A09E9-1F12-4698-B065-98AD6BED0BE2}" destId="{C4CAA781-3CBF-4C75-9A23-775D0A96DBED}" srcOrd="0" destOrd="1" presId="urn:microsoft.com/office/officeart/2005/8/layout/vList6"/>
    <dgm:cxn modelId="{42B53BE6-795D-4320-A3B9-B5F73E2CF799}" srcId="{42E103B0-2B90-4795-99C7-3170703143F3}" destId="{DC7F3F9E-B6C5-4DE3-963B-E6CF879FEE9E}" srcOrd="0" destOrd="0" parTransId="{68A08E1B-5E46-48CF-BF94-AE85D102EE79}" sibTransId="{052A368A-7122-4969-97B2-8F37C87C3FB9}"/>
    <dgm:cxn modelId="{EA6A3CF4-A2A3-497E-8391-B59A884DE8F5}" srcId="{0A5781F1-977D-4396-AB75-B9C38C291667}" destId="{42E103B0-2B90-4795-99C7-3170703143F3}" srcOrd="0" destOrd="0" parTransId="{7F518236-F8DA-4998-9BD6-AACDAC291BF2}" sibTransId="{7B9FCED9-FFDC-4261-89FC-EB5A469BF93F}"/>
    <dgm:cxn modelId="{EA0C82EE-F14F-4997-8918-ADA5FD301548}" type="presParOf" srcId="{5042A6B4-64A9-4B45-A184-6B0146CE53A4}" destId="{564FFEC4-B81F-498A-B532-9A3EBA2F7065}" srcOrd="0" destOrd="0" presId="urn:microsoft.com/office/officeart/2005/8/layout/vList6"/>
    <dgm:cxn modelId="{1B98916F-5DF0-45EF-B67A-930F8D53EC8A}" type="presParOf" srcId="{564FFEC4-B81F-498A-B532-9A3EBA2F7065}" destId="{B2461519-34F1-41DA-B191-A142600C9629}" srcOrd="0" destOrd="0" presId="urn:microsoft.com/office/officeart/2005/8/layout/vList6"/>
    <dgm:cxn modelId="{0465F0D6-FEDB-4755-9362-94D79BF21F82}" type="presParOf" srcId="{564FFEC4-B81F-498A-B532-9A3EBA2F7065}" destId="{C4CAA781-3CBF-4C75-9A23-775D0A96DBED}" srcOrd="1" destOrd="0" presId="urn:microsoft.com/office/officeart/2005/8/layout/vList6"/>
    <dgm:cxn modelId="{677622D1-D33B-4422-89DD-FC51076279AF}" type="presParOf" srcId="{5042A6B4-64A9-4B45-A184-6B0146CE53A4}" destId="{92F127DE-F063-46C3-BB1C-AB24CDBC76E8}" srcOrd="1" destOrd="0" presId="urn:microsoft.com/office/officeart/2005/8/layout/vList6"/>
    <dgm:cxn modelId="{22AACC47-3DF7-4194-9480-57C371C1AE89}" type="presParOf" srcId="{5042A6B4-64A9-4B45-A184-6B0146CE53A4}" destId="{3C785ACE-BF85-4A27-9814-DDEEC879CC2D}" srcOrd="2" destOrd="0" presId="urn:microsoft.com/office/officeart/2005/8/layout/vList6"/>
    <dgm:cxn modelId="{2065C9A5-6402-42D0-B63A-8E4754F4C4E5}" type="presParOf" srcId="{3C785ACE-BF85-4A27-9814-DDEEC879CC2D}" destId="{B69E4E4A-588F-4D5D-8FF3-3BEE95B46DAE}" srcOrd="0" destOrd="0" presId="urn:microsoft.com/office/officeart/2005/8/layout/vList6"/>
    <dgm:cxn modelId="{3D9EDAA7-DF39-464C-B268-D21A59BEA6D7}" type="presParOf" srcId="{3C785ACE-BF85-4A27-9814-DDEEC879CC2D}" destId="{9318186E-A733-4559-A939-6A71F6B94ACE}" srcOrd="1" destOrd="0" presId="urn:microsoft.com/office/officeart/2005/8/layout/vList6"/>
    <dgm:cxn modelId="{0DEE226D-076B-45A5-AE2D-2A3328BF0A10}" type="presParOf" srcId="{5042A6B4-64A9-4B45-A184-6B0146CE53A4}" destId="{20B1E4FE-DA03-48EC-8429-261DAC91A67B}" srcOrd="3" destOrd="0" presId="urn:microsoft.com/office/officeart/2005/8/layout/vList6"/>
    <dgm:cxn modelId="{224E0ED2-983B-4FE1-8646-08C043972B84}" type="presParOf" srcId="{5042A6B4-64A9-4B45-A184-6B0146CE53A4}" destId="{5CCC6BF9-57D2-40FD-BD79-948E70293FB4}" srcOrd="4" destOrd="0" presId="urn:microsoft.com/office/officeart/2005/8/layout/vList6"/>
    <dgm:cxn modelId="{7CF2C149-0D8C-45EA-A126-4174CB132959}" type="presParOf" srcId="{5CCC6BF9-57D2-40FD-BD79-948E70293FB4}" destId="{C6DC3ADB-2F21-4EFB-AB4F-E1C844E34C17}" srcOrd="0" destOrd="0" presId="urn:microsoft.com/office/officeart/2005/8/layout/vList6"/>
    <dgm:cxn modelId="{2B068F49-26C6-4C11-92AD-CAD58DD3BDCF}" type="presParOf" srcId="{5CCC6BF9-57D2-40FD-BD79-948E70293FB4}" destId="{7AED527F-AC92-4A51-966F-E133F6FBF8B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B91A27-489A-4C7D-A1A9-BA1DC024329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961DFCD-B0C2-4171-8348-949ECD29F2C0}">
      <dgm:prSet phldrT="[Text]" phldr="0"/>
      <dgm:spPr/>
      <dgm:t>
        <a:bodyPr/>
        <a:lstStyle/>
        <a:p>
          <a:pPr rtl="0"/>
          <a:r>
            <a:rPr lang="en-US">
              <a:latin typeface="Calibri Light" panose="020F0302020204030204"/>
            </a:rPr>
            <a:t>Why did </a:t>
          </a:r>
          <a:r>
            <a:rPr lang="en-US" err="1">
              <a:latin typeface="Calibri Light" panose="020F0302020204030204"/>
            </a:rPr>
            <a:t>Teamviewer</a:t>
          </a:r>
          <a:r>
            <a:rPr lang="en-US">
              <a:latin typeface="Calibri Light" panose="020F0302020204030204"/>
            </a:rPr>
            <a:t> have a cyber breach?</a:t>
          </a:r>
          <a:endParaRPr lang="en-US"/>
        </a:p>
      </dgm:t>
    </dgm:pt>
    <dgm:pt modelId="{332B789B-6774-4BB7-8452-7C8F4F6F5AB0}" type="parTrans" cxnId="{09A7EC57-112C-431C-A8F0-0F3382FD6DC4}">
      <dgm:prSet/>
      <dgm:spPr/>
      <dgm:t>
        <a:bodyPr/>
        <a:lstStyle/>
        <a:p>
          <a:endParaRPr lang="en-US"/>
        </a:p>
      </dgm:t>
    </dgm:pt>
    <dgm:pt modelId="{4D699EE8-9DCA-4A97-81E8-AC4CF3D39875}" type="sibTrans" cxnId="{09A7EC57-112C-431C-A8F0-0F3382FD6DC4}">
      <dgm:prSet/>
      <dgm:spPr/>
      <dgm:t>
        <a:bodyPr/>
        <a:lstStyle/>
        <a:p>
          <a:endParaRPr lang="en-US"/>
        </a:p>
      </dgm:t>
    </dgm:pt>
    <dgm:pt modelId="{362DA917-7F4E-4B37-BF90-5CEDB8223FA1}">
      <dgm:prSet phldrT="[Text]" phldr="0"/>
      <dgm:spPr/>
      <dgm:t>
        <a:bodyPr/>
        <a:lstStyle/>
        <a:p>
          <a:pPr rtl="0"/>
          <a:r>
            <a:rPr lang="en-US">
              <a:latin typeface="Calibri Light" panose="020F0302020204030204"/>
            </a:rPr>
            <a:t>Lack of employee training</a:t>
          </a:r>
        </a:p>
      </dgm:t>
    </dgm:pt>
    <dgm:pt modelId="{51BB36E6-2757-4C37-B11F-98A6FF22CDCE}" type="parTrans" cxnId="{A761FDAE-87DB-4D1F-9C2F-D84AD3B43273}">
      <dgm:prSet/>
      <dgm:spPr/>
      <dgm:t>
        <a:bodyPr/>
        <a:lstStyle/>
        <a:p>
          <a:endParaRPr lang="en-US"/>
        </a:p>
      </dgm:t>
    </dgm:pt>
    <dgm:pt modelId="{0733EC47-7264-4159-835F-112FE6E6E706}" type="sibTrans" cxnId="{A761FDAE-87DB-4D1F-9C2F-D84AD3B43273}">
      <dgm:prSet/>
      <dgm:spPr/>
      <dgm:t>
        <a:bodyPr/>
        <a:lstStyle/>
        <a:p>
          <a:endParaRPr lang="en-US"/>
        </a:p>
      </dgm:t>
    </dgm:pt>
    <dgm:pt modelId="{DB3C9951-3474-4682-8B3A-C59F53514C4F}">
      <dgm:prSet phldr="0"/>
      <dgm:spPr/>
      <dgm:t>
        <a:bodyPr/>
        <a:lstStyle/>
        <a:p>
          <a:pPr rtl="0"/>
          <a:r>
            <a:rPr lang="en-US">
              <a:latin typeface="Calibri Light" panose="020F0302020204030204"/>
            </a:rPr>
            <a:t>Insufficient IAM </a:t>
          </a:r>
        </a:p>
      </dgm:t>
    </dgm:pt>
    <dgm:pt modelId="{99E8B853-181A-4F7C-97E4-71F5CC7F86DD}" type="parTrans" cxnId="{F3874505-C22A-464F-A46B-C0596060FC40}">
      <dgm:prSet/>
      <dgm:spPr/>
      <dgm:t>
        <a:bodyPr/>
        <a:lstStyle/>
        <a:p>
          <a:endParaRPr lang="en-US"/>
        </a:p>
      </dgm:t>
    </dgm:pt>
    <dgm:pt modelId="{CD58AF98-8086-4C36-AAC2-3BBD8F3E37CE}" type="sibTrans" cxnId="{F3874505-C22A-464F-A46B-C0596060FC40}">
      <dgm:prSet/>
      <dgm:spPr/>
      <dgm:t>
        <a:bodyPr/>
        <a:lstStyle/>
        <a:p>
          <a:endParaRPr lang="en-US"/>
        </a:p>
      </dgm:t>
    </dgm:pt>
    <dgm:pt modelId="{F1CAAECE-7F9D-4A46-A9A1-B65B6FD28859}">
      <dgm:prSet phldr="0"/>
      <dgm:spPr/>
      <dgm:t>
        <a:bodyPr/>
        <a:lstStyle/>
        <a:p>
          <a:r>
            <a:rPr lang="en-US">
              <a:latin typeface="Calibri Light" panose="020F0302020204030204"/>
            </a:rPr>
            <a:t>Lack of monitoring &amp; controls</a:t>
          </a:r>
          <a:endParaRPr lang="en-US"/>
        </a:p>
      </dgm:t>
    </dgm:pt>
    <dgm:pt modelId="{87E51034-F2CB-4BC6-A21C-2D006E94C645}" type="parTrans" cxnId="{9F1DAB30-24F0-4339-818E-149F8CE73927}">
      <dgm:prSet/>
      <dgm:spPr/>
      <dgm:t>
        <a:bodyPr/>
        <a:lstStyle/>
        <a:p>
          <a:endParaRPr lang="en-US"/>
        </a:p>
      </dgm:t>
    </dgm:pt>
    <dgm:pt modelId="{895C35AD-33AA-4F14-A6D5-0E43A104B6B2}" type="sibTrans" cxnId="{9F1DAB30-24F0-4339-818E-149F8CE73927}">
      <dgm:prSet/>
      <dgm:spPr/>
      <dgm:t>
        <a:bodyPr/>
        <a:lstStyle/>
        <a:p>
          <a:endParaRPr lang="en-US"/>
        </a:p>
      </dgm:t>
    </dgm:pt>
    <dgm:pt modelId="{EC7D8877-D954-42DB-B3ED-7B51881AEE11}">
      <dgm:prSet phldr="0"/>
      <dgm:spPr/>
      <dgm:t>
        <a:bodyPr/>
        <a:lstStyle/>
        <a:p>
          <a:pPr rtl="0"/>
          <a:r>
            <a:rPr lang="en-US">
              <a:latin typeface="Calibri Light" panose="020F0302020204030204"/>
            </a:rPr>
            <a:t>Weak Multi-Factor Authentication</a:t>
          </a:r>
        </a:p>
      </dgm:t>
    </dgm:pt>
    <dgm:pt modelId="{A0DEDF87-36F7-450A-BB20-18D96E0BC80C}" type="parTrans" cxnId="{0CE284D1-7211-4138-9511-F680EFDE5BE0}">
      <dgm:prSet/>
      <dgm:spPr/>
      <dgm:t>
        <a:bodyPr/>
        <a:lstStyle/>
        <a:p>
          <a:endParaRPr lang="en-US"/>
        </a:p>
      </dgm:t>
    </dgm:pt>
    <dgm:pt modelId="{2DD2CB83-14AA-4360-90D5-B35B84D31906}" type="sibTrans" cxnId="{0CE284D1-7211-4138-9511-F680EFDE5BE0}">
      <dgm:prSet/>
      <dgm:spPr/>
      <dgm:t>
        <a:bodyPr/>
        <a:lstStyle/>
        <a:p>
          <a:endParaRPr lang="en-US"/>
        </a:p>
      </dgm:t>
    </dgm:pt>
    <dgm:pt modelId="{EC63F40B-9BB5-4552-8B0B-8A3E00877B62}">
      <dgm:prSet phldr="0"/>
      <dgm:spPr/>
      <dgm:t>
        <a:bodyPr/>
        <a:lstStyle/>
        <a:p>
          <a:pPr rtl="0"/>
          <a:r>
            <a:rPr lang="en-US">
              <a:latin typeface="Calibri Light" panose="020F0302020204030204"/>
            </a:rPr>
            <a:t>Easy/Weak Password requirement</a:t>
          </a:r>
        </a:p>
      </dgm:t>
    </dgm:pt>
    <dgm:pt modelId="{3F00C0A5-E38B-463B-87C2-21C79CF29C27}" type="parTrans" cxnId="{B28D590F-E3FC-464E-B5EA-FC65A82F4725}">
      <dgm:prSet/>
      <dgm:spPr/>
      <dgm:t>
        <a:bodyPr/>
        <a:lstStyle/>
        <a:p>
          <a:endParaRPr lang="en-US"/>
        </a:p>
      </dgm:t>
    </dgm:pt>
    <dgm:pt modelId="{E5990125-41CE-4078-84D7-E35F502BD9CD}" type="sibTrans" cxnId="{B28D590F-E3FC-464E-B5EA-FC65A82F4725}">
      <dgm:prSet/>
      <dgm:spPr/>
      <dgm:t>
        <a:bodyPr/>
        <a:lstStyle/>
        <a:p>
          <a:endParaRPr lang="en-US"/>
        </a:p>
      </dgm:t>
    </dgm:pt>
    <dgm:pt modelId="{713855E3-4CD6-432D-939D-E2A76A5288EB}">
      <dgm:prSet phldr="0"/>
      <dgm:spPr/>
      <dgm:t>
        <a:bodyPr/>
        <a:lstStyle/>
        <a:p>
          <a:pPr rtl="0"/>
          <a:r>
            <a:rPr lang="en-US">
              <a:latin typeface="Calibri Light" panose="020F0302020204030204"/>
            </a:rPr>
            <a:t>Lack of Segregation of Duties</a:t>
          </a:r>
        </a:p>
      </dgm:t>
    </dgm:pt>
    <dgm:pt modelId="{61AC270B-D276-4624-80DD-CB48032DAF6B}" type="parTrans" cxnId="{D7A85615-692C-48E6-A53D-3C3B2FEB3ABD}">
      <dgm:prSet/>
      <dgm:spPr/>
      <dgm:t>
        <a:bodyPr/>
        <a:lstStyle/>
        <a:p>
          <a:endParaRPr lang="en-US"/>
        </a:p>
      </dgm:t>
    </dgm:pt>
    <dgm:pt modelId="{B836406E-54FA-4F3F-9F05-977A1E2800AB}" type="sibTrans" cxnId="{D7A85615-692C-48E6-A53D-3C3B2FEB3ABD}">
      <dgm:prSet/>
      <dgm:spPr/>
      <dgm:t>
        <a:bodyPr/>
        <a:lstStyle/>
        <a:p>
          <a:endParaRPr lang="en-US"/>
        </a:p>
      </dgm:t>
    </dgm:pt>
    <dgm:pt modelId="{89A6754A-CDA3-4742-AFF6-3EBDB5545219}">
      <dgm:prSet phldr="0"/>
      <dgm:spPr/>
      <dgm:t>
        <a:bodyPr/>
        <a:lstStyle/>
        <a:p>
          <a:pPr rtl="0"/>
          <a:r>
            <a:rPr lang="en-US">
              <a:latin typeface="Calibri Light" panose="020F0302020204030204"/>
            </a:rPr>
            <a:t>Past breach not detected</a:t>
          </a:r>
        </a:p>
      </dgm:t>
    </dgm:pt>
    <dgm:pt modelId="{804639F3-36BD-42A3-A020-2CF9BD9D8FB2}" type="parTrans" cxnId="{620FE70C-BD2A-4CF4-95D7-B496C0D8C4E6}">
      <dgm:prSet/>
      <dgm:spPr/>
      <dgm:t>
        <a:bodyPr/>
        <a:lstStyle/>
        <a:p>
          <a:endParaRPr lang="en-US"/>
        </a:p>
      </dgm:t>
    </dgm:pt>
    <dgm:pt modelId="{27D45C17-0FFD-4761-91C8-6756987745B2}" type="sibTrans" cxnId="{620FE70C-BD2A-4CF4-95D7-B496C0D8C4E6}">
      <dgm:prSet/>
      <dgm:spPr/>
      <dgm:t>
        <a:bodyPr/>
        <a:lstStyle/>
        <a:p>
          <a:endParaRPr lang="en-US"/>
        </a:p>
      </dgm:t>
    </dgm:pt>
    <dgm:pt modelId="{03926B32-C515-48F2-9F93-6F7FFB751E53}">
      <dgm:prSet phldr="0"/>
      <dgm:spPr/>
      <dgm:t>
        <a:bodyPr/>
        <a:lstStyle/>
        <a:p>
          <a:r>
            <a:rPr lang="en-US">
              <a:latin typeface="Calibri Light" panose="020F0302020204030204"/>
            </a:rPr>
            <a:t>Phishing</a:t>
          </a:r>
        </a:p>
      </dgm:t>
    </dgm:pt>
    <dgm:pt modelId="{2BC9E6EC-F924-47EE-A8F1-B5561B045DC3}" type="parTrans" cxnId="{2DE1592C-8E6E-4942-AA2A-F685043816DE}">
      <dgm:prSet/>
      <dgm:spPr/>
      <dgm:t>
        <a:bodyPr/>
        <a:lstStyle/>
        <a:p>
          <a:endParaRPr lang="en-US"/>
        </a:p>
      </dgm:t>
    </dgm:pt>
    <dgm:pt modelId="{0322688A-EB83-4A04-9B4A-33A891B36436}" type="sibTrans" cxnId="{2DE1592C-8E6E-4942-AA2A-F685043816DE}">
      <dgm:prSet/>
      <dgm:spPr/>
      <dgm:t>
        <a:bodyPr/>
        <a:lstStyle/>
        <a:p>
          <a:endParaRPr lang="en-US"/>
        </a:p>
      </dgm:t>
    </dgm:pt>
    <dgm:pt modelId="{42F103A4-5FDC-41E0-A679-5B854D441ADD}">
      <dgm:prSet phldr="0"/>
      <dgm:spPr/>
      <dgm:t>
        <a:bodyPr/>
        <a:lstStyle/>
        <a:p>
          <a:pPr rtl="0"/>
          <a:r>
            <a:rPr lang="en-US">
              <a:latin typeface="Calibri Light" panose="020F0302020204030204"/>
            </a:rPr>
            <a:t>Lack of sense in security procedures</a:t>
          </a:r>
        </a:p>
      </dgm:t>
    </dgm:pt>
    <dgm:pt modelId="{184418E0-9901-43F0-9A79-AEB98D87CFBC}" type="parTrans" cxnId="{3763F0AA-EDF2-4302-986B-734014AA04C1}">
      <dgm:prSet/>
      <dgm:spPr/>
      <dgm:t>
        <a:bodyPr/>
        <a:lstStyle/>
        <a:p>
          <a:endParaRPr lang="en-US"/>
        </a:p>
      </dgm:t>
    </dgm:pt>
    <dgm:pt modelId="{452EE390-6549-4860-A665-41B2527E849F}" type="sibTrans" cxnId="{3763F0AA-EDF2-4302-986B-734014AA04C1}">
      <dgm:prSet/>
      <dgm:spPr/>
      <dgm:t>
        <a:bodyPr/>
        <a:lstStyle/>
        <a:p>
          <a:endParaRPr lang="en-US"/>
        </a:p>
      </dgm:t>
    </dgm:pt>
    <dgm:pt modelId="{65DED51D-6DA5-4954-A375-186DD8500381}">
      <dgm:prSet phldr="0"/>
      <dgm:spPr/>
      <dgm:t>
        <a:bodyPr/>
        <a:lstStyle/>
        <a:p>
          <a:pPr rtl="0"/>
          <a:r>
            <a:rPr lang="en-US">
              <a:latin typeface="Calibri Light" panose="020F0302020204030204"/>
            </a:rPr>
            <a:t>Opening unknown E-mail, link, file</a:t>
          </a:r>
        </a:p>
      </dgm:t>
    </dgm:pt>
    <dgm:pt modelId="{C62032B5-ED33-421F-A5ED-040A316B7802}" type="parTrans" cxnId="{0F082E9D-317F-463A-AA4B-B5EF115CDAF4}">
      <dgm:prSet/>
      <dgm:spPr/>
      <dgm:t>
        <a:bodyPr/>
        <a:lstStyle/>
        <a:p>
          <a:endParaRPr lang="en-US"/>
        </a:p>
      </dgm:t>
    </dgm:pt>
    <dgm:pt modelId="{CB5BB362-B330-4B12-A45C-9BEA6EAF2AE9}" type="sibTrans" cxnId="{0F082E9D-317F-463A-AA4B-B5EF115CDAF4}">
      <dgm:prSet/>
      <dgm:spPr/>
      <dgm:t>
        <a:bodyPr/>
        <a:lstStyle/>
        <a:p>
          <a:endParaRPr lang="en-US"/>
        </a:p>
      </dgm:t>
    </dgm:pt>
    <dgm:pt modelId="{80F2EA44-7408-4926-9DF2-D4FB0294D319}">
      <dgm:prSet phldr="0"/>
      <dgm:spPr/>
      <dgm:t>
        <a:bodyPr/>
        <a:lstStyle/>
        <a:p>
          <a:pPr rtl="0"/>
          <a:r>
            <a:rPr lang="en-US">
              <a:solidFill>
                <a:schemeClr val="bg1"/>
              </a:solidFill>
              <a:latin typeface="Calibri"/>
              <a:cs typeface="Calibri"/>
            </a:rPr>
            <a:t>Lack of least privileges measures</a:t>
          </a:r>
        </a:p>
      </dgm:t>
    </dgm:pt>
    <dgm:pt modelId="{220C89A5-069F-4FA7-8EFF-7C623ABA8411}" type="parTrans" cxnId="{915C0190-06B6-4149-A9EC-9F3C2C58B76F}">
      <dgm:prSet/>
      <dgm:spPr/>
      <dgm:t>
        <a:bodyPr/>
        <a:lstStyle/>
        <a:p>
          <a:endParaRPr lang="en-US"/>
        </a:p>
      </dgm:t>
    </dgm:pt>
    <dgm:pt modelId="{2568E11B-D658-4761-B6BE-1BA8EDFD3840}" type="sibTrans" cxnId="{915C0190-06B6-4149-A9EC-9F3C2C58B76F}">
      <dgm:prSet/>
      <dgm:spPr/>
      <dgm:t>
        <a:bodyPr/>
        <a:lstStyle/>
        <a:p>
          <a:endParaRPr lang="en-US"/>
        </a:p>
      </dgm:t>
    </dgm:pt>
    <dgm:pt modelId="{53729778-58CC-4BDC-ABAE-D84B91EC4C78}">
      <dgm:prSet phldr="0"/>
      <dgm:spPr/>
      <dgm:t>
        <a:bodyPr/>
        <a:lstStyle/>
        <a:p>
          <a:pPr rtl="0"/>
          <a:r>
            <a:rPr lang="en-US">
              <a:solidFill>
                <a:schemeClr val="bg1"/>
              </a:solidFill>
              <a:latin typeface="Calibri"/>
              <a:cs typeface="Calibri"/>
            </a:rPr>
            <a:t>Leaked password from the last security incident</a:t>
          </a:r>
          <a:endParaRPr lang="en-US">
            <a:solidFill>
              <a:schemeClr val="bg1"/>
            </a:solidFill>
            <a:latin typeface="Calibri Light" panose="020F0302020204030204"/>
          </a:endParaRPr>
        </a:p>
      </dgm:t>
    </dgm:pt>
    <dgm:pt modelId="{2883BF69-3F29-4ADA-8A9C-5A58A330A647}" type="parTrans" cxnId="{403EC43D-472F-44E4-8665-F8775C04D250}">
      <dgm:prSet/>
      <dgm:spPr/>
      <dgm:t>
        <a:bodyPr/>
        <a:lstStyle/>
        <a:p>
          <a:endParaRPr lang="en-US"/>
        </a:p>
      </dgm:t>
    </dgm:pt>
    <dgm:pt modelId="{C27BBC1A-135F-4096-9540-55C73C28D12A}" type="sibTrans" cxnId="{403EC43D-472F-44E4-8665-F8775C04D250}">
      <dgm:prSet/>
      <dgm:spPr/>
      <dgm:t>
        <a:bodyPr/>
        <a:lstStyle/>
        <a:p>
          <a:endParaRPr lang="en-US"/>
        </a:p>
      </dgm:t>
    </dgm:pt>
    <dgm:pt modelId="{31AD03E1-B44E-4A11-A590-7C41BC449C13}">
      <dgm:prSet phldr="0"/>
      <dgm:spPr/>
      <dgm:t>
        <a:bodyPr/>
        <a:lstStyle/>
        <a:p>
          <a:pPr rtl="0"/>
          <a:r>
            <a:rPr lang="en-US">
              <a:solidFill>
                <a:schemeClr val="bg1"/>
              </a:solidFill>
              <a:latin typeface="Calibri"/>
              <a:cs typeface="Calibri"/>
            </a:rPr>
            <a:t>Using same password on public websites</a:t>
          </a:r>
          <a:endParaRPr lang="en-US">
            <a:solidFill>
              <a:schemeClr val="bg1"/>
            </a:solidFill>
            <a:latin typeface="Calibri Light" panose="020F0302020204030204"/>
          </a:endParaRPr>
        </a:p>
      </dgm:t>
    </dgm:pt>
    <dgm:pt modelId="{9DA1BBA2-7D1E-403F-AF4A-B70F09785C52}" type="parTrans" cxnId="{E954B026-1A33-4CB4-A5F4-5100CC467DE2}">
      <dgm:prSet/>
      <dgm:spPr/>
      <dgm:t>
        <a:bodyPr/>
        <a:lstStyle/>
        <a:p>
          <a:endParaRPr lang="en-US"/>
        </a:p>
      </dgm:t>
    </dgm:pt>
    <dgm:pt modelId="{BF4FA2CC-6D09-45EF-B0D1-55BCF4613D0B}" type="sibTrans" cxnId="{E954B026-1A33-4CB4-A5F4-5100CC467DE2}">
      <dgm:prSet/>
      <dgm:spPr/>
      <dgm:t>
        <a:bodyPr/>
        <a:lstStyle/>
        <a:p>
          <a:endParaRPr lang="en-US"/>
        </a:p>
      </dgm:t>
    </dgm:pt>
    <dgm:pt modelId="{CEB1819F-94D0-48DD-8334-E88B262DDCEB}">
      <dgm:prSet phldr="0"/>
      <dgm:spPr/>
      <dgm:t>
        <a:bodyPr/>
        <a:lstStyle/>
        <a:p>
          <a:pPr rtl="0"/>
          <a:r>
            <a:rPr lang="en-US">
              <a:latin typeface="Calibri Light" panose="020F0302020204030204"/>
            </a:rPr>
            <a:t>Simple SSO (Yes or No)</a:t>
          </a:r>
        </a:p>
      </dgm:t>
    </dgm:pt>
    <dgm:pt modelId="{312646E8-DEC8-413B-B8EE-9C877BE837DF}" type="parTrans" cxnId="{8322413C-C404-4003-8181-A72F7BE21E92}">
      <dgm:prSet/>
      <dgm:spPr/>
      <dgm:t>
        <a:bodyPr/>
        <a:lstStyle/>
        <a:p>
          <a:endParaRPr lang="en-US"/>
        </a:p>
      </dgm:t>
    </dgm:pt>
    <dgm:pt modelId="{98AFA580-5A4D-4B5F-B8A9-D12EE492C0B7}" type="sibTrans" cxnId="{8322413C-C404-4003-8181-A72F7BE21E92}">
      <dgm:prSet/>
      <dgm:spPr/>
      <dgm:t>
        <a:bodyPr/>
        <a:lstStyle/>
        <a:p>
          <a:endParaRPr lang="en-US"/>
        </a:p>
      </dgm:t>
    </dgm:pt>
    <dgm:pt modelId="{9001EBBD-DCDF-496A-9C23-F14595073595}">
      <dgm:prSet phldr="0"/>
      <dgm:spPr/>
      <dgm:t>
        <a:bodyPr/>
        <a:lstStyle/>
        <a:p>
          <a:pPr rtl="0"/>
          <a:r>
            <a:rPr lang="en-US">
              <a:latin typeface="Calibri Light" panose="020F0302020204030204"/>
            </a:rPr>
            <a:t>No bio-scanning MFA</a:t>
          </a:r>
        </a:p>
      </dgm:t>
    </dgm:pt>
    <dgm:pt modelId="{9F6ADEDF-5FEB-468B-8866-07E52645730E}" type="parTrans" cxnId="{62213561-81EC-4D68-A6AE-85B959A4309C}">
      <dgm:prSet/>
      <dgm:spPr/>
      <dgm:t>
        <a:bodyPr/>
        <a:lstStyle/>
        <a:p>
          <a:endParaRPr lang="en-US"/>
        </a:p>
      </dgm:t>
    </dgm:pt>
    <dgm:pt modelId="{31374F2F-43E9-4DFE-BA9C-9C9D7A3EFB07}" type="sibTrans" cxnId="{62213561-81EC-4D68-A6AE-85B959A4309C}">
      <dgm:prSet/>
      <dgm:spPr/>
      <dgm:t>
        <a:bodyPr/>
        <a:lstStyle/>
        <a:p>
          <a:endParaRPr lang="en-US"/>
        </a:p>
      </dgm:t>
    </dgm:pt>
    <dgm:pt modelId="{91EDB3A7-8D6D-4200-B108-8505BF5D203D}">
      <dgm:prSet phldr="0"/>
      <dgm:spPr/>
      <dgm:t>
        <a:bodyPr/>
        <a:lstStyle/>
        <a:p>
          <a:pPr rtl="0"/>
          <a:r>
            <a:rPr lang="en-US">
              <a:latin typeface="Calibri Light" panose="020F0302020204030204"/>
            </a:rPr>
            <a:t>Hard cracked password combination</a:t>
          </a:r>
        </a:p>
      </dgm:t>
    </dgm:pt>
    <dgm:pt modelId="{14D6E538-BBCA-4EFE-B753-EEFFEE62B7A8}" type="parTrans" cxnId="{CAAA63F2-A8D7-4D59-9FA4-7367C17E86B7}">
      <dgm:prSet/>
      <dgm:spPr/>
      <dgm:t>
        <a:bodyPr/>
        <a:lstStyle/>
        <a:p>
          <a:endParaRPr lang="en-US"/>
        </a:p>
      </dgm:t>
    </dgm:pt>
    <dgm:pt modelId="{1B16AAD4-7C72-40F9-A12F-4A61C9D70274}" type="sibTrans" cxnId="{CAAA63F2-A8D7-4D59-9FA4-7367C17E86B7}">
      <dgm:prSet/>
      <dgm:spPr/>
      <dgm:t>
        <a:bodyPr/>
        <a:lstStyle/>
        <a:p>
          <a:endParaRPr lang="en-US"/>
        </a:p>
      </dgm:t>
    </dgm:pt>
    <dgm:pt modelId="{E5D9AE5E-F757-4ED9-A70C-5E2BD4DA28D7}">
      <dgm:prSet phldr="0"/>
      <dgm:spPr/>
      <dgm:t>
        <a:bodyPr/>
        <a:lstStyle/>
        <a:p>
          <a:pPr rtl="0"/>
          <a:r>
            <a:rPr lang="en-US">
              <a:latin typeface="Calibri Light" panose="020F0302020204030204"/>
            </a:rPr>
            <a:t>Easy-to-guess password (birthdate/name)</a:t>
          </a:r>
        </a:p>
      </dgm:t>
    </dgm:pt>
    <dgm:pt modelId="{C286442D-C942-4971-A479-850317D5E779}" type="parTrans" cxnId="{B8F73139-B9C2-4BAF-BC23-82BD2B1E7FAC}">
      <dgm:prSet/>
      <dgm:spPr/>
      <dgm:t>
        <a:bodyPr/>
        <a:lstStyle/>
        <a:p>
          <a:endParaRPr lang="en-US"/>
        </a:p>
      </dgm:t>
    </dgm:pt>
    <dgm:pt modelId="{D0DAF598-F5BF-409E-ABC4-80A259FF022D}" type="sibTrans" cxnId="{B8F73139-B9C2-4BAF-BC23-82BD2B1E7FAC}">
      <dgm:prSet/>
      <dgm:spPr/>
      <dgm:t>
        <a:bodyPr/>
        <a:lstStyle/>
        <a:p>
          <a:endParaRPr lang="en-US"/>
        </a:p>
      </dgm:t>
    </dgm:pt>
    <dgm:pt modelId="{8D3A93CA-A56C-4DC4-8C2F-B06AA2974267}" type="pres">
      <dgm:prSet presAssocID="{8CB91A27-489A-4C7D-A1A9-BA1DC0243291}" presName="diagram" presStyleCnt="0">
        <dgm:presLayoutVars>
          <dgm:chPref val="1"/>
          <dgm:dir/>
          <dgm:animOne val="branch"/>
          <dgm:animLvl val="lvl"/>
          <dgm:resizeHandles val="exact"/>
        </dgm:presLayoutVars>
      </dgm:prSet>
      <dgm:spPr/>
    </dgm:pt>
    <dgm:pt modelId="{794C2118-A68A-47C0-9841-17F747F4619B}" type="pres">
      <dgm:prSet presAssocID="{E961DFCD-B0C2-4171-8348-949ECD29F2C0}" presName="root1" presStyleCnt="0"/>
      <dgm:spPr/>
    </dgm:pt>
    <dgm:pt modelId="{082E54F7-0A73-4B94-AC15-F2545223E2C3}" type="pres">
      <dgm:prSet presAssocID="{E961DFCD-B0C2-4171-8348-949ECD29F2C0}" presName="LevelOneTextNode" presStyleLbl="node0" presStyleIdx="0" presStyleCnt="1">
        <dgm:presLayoutVars>
          <dgm:chPref val="3"/>
        </dgm:presLayoutVars>
      </dgm:prSet>
      <dgm:spPr/>
    </dgm:pt>
    <dgm:pt modelId="{31AD133E-913A-4534-9388-7D5882EDC19C}" type="pres">
      <dgm:prSet presAssocID="{E961DFCD-B0C2-4171-8348-949ECD29F2C0}" presName="level2hierChild" presStyleCnt="0"/>
      <dgm:spPr/>
    </dgm:pt>
    <dgm:pt modelId="{14AD690D-AF36-45A7-A6E3-09F59C019EEB}" type="pres">
      <dgm:prSet presAssocID="{51BB36E6-2757-4C37-B11F-98A6FF22CDCE}" presName="conn2-1" presStyleLbl="parChTrans1D2" presStyleIdx="0" presStyleCnt="3"/>
      <dgm:spPr/>
    </dgm:pt>
    <dgm:pt modelId="{081C38D4-C07A-4C95-AEF4-D6F58815C7EA}" type="pres">
      <dgm:prSet presAssocID="{51BB36E6-2757-4C37-B11F-98A6FF22CDCE}" presName="connTx" presStyleLbl="parChTrans1D2" presStyleIdx="0" presStyleCnt="3"/>
      <dgm:spPr/>
    </dgm:pt>
    <dgm:pt modelId="{D4DF5FBF-AE87-49FE-BBD9-B83ED9463BA1}" type="pres">
      <dgm:prSet presAssocID="{362DA917-7F4E-4B37-BF90-5CEDB8223FA1}" presName="root2" presStyleCnt="0"/>
      <dgm:spPr/>
    </dgm:pt>
    <dgm:pt modelId="{96A4EECF-5336-4F7F-A1CA-CF312C4A8F94}" type="pres">
      <dgm:prSet presAssocID="{362DA917-7F4E-4B37-BF90-5CEDB8223FA1}" presName="LevelTwoTextNode" presStyleLbl="node2" presStyleIdx="0" presStyleCnt="3">
        <dgm:presLayoutVars>
          <dgm:chPref val="3"/>
        </dgm:presLayoutVars>
      </dgm:prSet>
      <dgm:spPr/>
    </dgm:pt>
    <dgm:pt modelId="{456A3B28-EA48-468F-949B-7E9C6A487CD2}" type="pres">
      <dgm:prSet presAssocID="{362DA917-7F4E-4B37-BF90-5CEDB8223FA1}" presName="level3hierChild" presStyleCnt="0"/>
      <dgm:spPr/>
    </dgm:pt>
    <dgm:pt modelId="{017316FC-52CF-4F6B-AD68-58B5EB525E55}" type="pres">
      <dgm:prSet presAssocID="{2BC9E6EC-F924-47EE-A8F1-B5561B045DC3}" presName="conn2-1" presStyleLbl="parChTrans1D3" presStyleIdx="0" presStyleCnt="6"/>
      <dgm:spPr/>
    </dgm:pt>
    <dgm:pt modelId="{9A30A074-5F0D-4513-953A-9A235E7F7D56}" type="pres">
      <dgm:prSet presAssocID="{2BC9E6EC-F924-47EE-A8F1-B5561B045DC3}" presName="connTx" presStyleLbl="parChTrans1D3" presStyleIdx="0" presStyleCnt="6"/>
      <dgm:spPr/>
    </dgm:pt>
    <dgm:pt modelId="{13E787AD-DF5A-4531-89BB-E91AEA0402E1}" type="pres">
      <dgm:prSet presAssocID="{03926B32-C515-48F2-9F93-6F7FFB751E53}" presName="root2" presStyleCnt="0"/>
      <dgm:spPr/>
    </dgm:pt>
    <dgm:pt modelId="{18473070-068E-47E0-909E-0A81A925AE0D}" type="pres">
      <dgm:prSet presAssocID="{03926B32-C515-48F2-9F93-6F7FFB751E53}" presName="LevelTwoTextNode" presStyleLbl="node3" presStyleIdx="0" presStyleCnt="6">
        <dgm:presLayoutVars>
          <dgm:chPref val="3"/>
        </dgm:presLayoutVars>
      </dgm:prSet>
      <dgm:spPr/>
    </dgm:pt>
    <dgm:pt modelId="{371B787D-5382-4086-A5D7-D4F20C6BA123}" type="pres">
      <dgm:prSet presAssocID="{03926B32-C515-48F2-9F93-6F7FFB751E53}" presName="level3hierChild" presStyleCnt="0"/>
      <dgm:spPr/>
    </dgm:pt>
    <dgm:pt modelId="{CE76BA2D-0811-4FA2-B5AA-4412C1134095}" type="pres">
      <dgm:prSet presAssocID="{C62032B5-ED33-421F-A5ED-040A316B7802}" presName="conn2-1" presStyleLbl="parChTrans1D4" presStyleIdx="0" presStyleCnt="8"/>
      <dgm:spPr/>
    </dgm:pt>
    <dgm:pt modelId="{E807EF16-3B07-4385-B407-76988396484C}" type="pres">
      <dgm:prSet presAssocID="{C62032B5-ED33-421F-A5ED-040A316B7802}" presName="connTx" presStyleLbl="parChTrans1D4" presStyleIdx="0" presStyleCnt="8"/>
      <dgm:spPr/>
    </dgm:pt>
    <dgm:pt modelId="{BD6905F3-FB33-4E28-AAB5-2FF2AC1E3BCD}" type="pres">
      <dgm:prSet presAssocID="{65DED51D-6DA5-4954-A375-186DD8500381}" presName="root2" presStyleCnt="0"/>
      <dgm:spPr/>
    </dgm:pt>
    <dgm:pt modelId="{C83B4112-1121-44BE-B016-1A9223CC6501}" type="pres">
      <dgm:prSet presAssocID="{65DED51D-6DA5-4954-A375-186DD8500381}" presName="LevelTwoTextNode" presStyleLbl="node4" presStyleIdx="0" presStyleCnt="8">
        <dgm:presLayoutVars>
          <dgm:chPref val="3"/>
        </dgm:presLayoutVars>
      </dgm:prSet>
      <dgm:spPr/>
    </dgm:pt>
    <dgm:pt modelId="{342E7B17-2B2A-4490-A3C0-9AB4DE9BD555}" type="pres">
      <dgm:prSet presAssocID="{65DED51D-6DA5-4954-A375-186DD8500381}" presName="level3hierChild" presStyleCnt="0"/>
      <dgm:spPr/>
    </dgm:pt>
    <dgm:pt modelId="{40AAE5ED-4BBC-4D60-A3AE-6F9CC08D2B53}" type="pres">
      <dgm:prSet presAssocID="{184418E0-9901-43F0-9A79-AEB98D87CFBC}" presName="conn2-1" presStyleLbl="parChTrans1D3" presStyleIdx="1" presStyleCnt="6"/>
      <dgm:spPr/>
    </dgm:pt>
    <dgm:pt modelId="{9FB74926-5443-4665-A3EB-1BD7B9349594}" type="pres">
      <dgm:prSet presAssocID="{184418E0-9901-43F0-9A79-AEB98D87CFBC}" presName="connTx" presStyleLbl="parChTrans1D3" presStyleIdx="1" presStyleCnt="6"/>
      <dgm:spPr/>
    </dgm:pt>
    <dgm:pt modelId="{1D26A8EE-4087-439E-9FF1-948A9CC04D15}" type="pres">
      <dgm:prSet presAssocID="{42F103A4-5FDC-41E0-A679-5B854D441ADD}" presName="root2" presStyleCnt="0"/>
      <dgm:spPr/>
    </dgm:pt>
    <dgm:pt modelId="{8919F06A-CD73-4389-B237-80F2CE877EA4}" type="pres">
      <dgm:prSet presAssocID="{42F103A4-5FDC-41E0-A679-5B854D441ADD}" presName="LevelTwoTextNode" presStyleLbl="node3" presStyleIdx="1" presStyleCnt="6">
        <dgm:presLayoutVars>
          <dgm:chPref val="3"/>
        </dgm:presLayoutVars>
      </dgm:prSet>
      <dgm:spPr/>
    </dgm:pt>
    <dgm:pt modelId="{F1E8F9C1-4E5D-467D-B362-F5D17D165C81}" type="pres">
      <dgm:prSet presAssocID="{42F103A4-5FDC-41E0-A679-5B854D441ADD}" presName="level3hierChild" presStyleCnt="0"/>
      <dgm:spPr/>
    </dgm:pt>
    <dgm:pt modelId="{014A9B90-8A49-43DE-A59F-8F62FCAC300A}" type="pres">
      <dgm:prSet presAssocID="{9DA1BBA2-7D1E-403F-AF4A-B70F09785C52}" presName="conn2-1" presStyleLbl="parChTrans1D4" presStyleIdx="1" presStyleCnt="8"/>
      <dgm:spPr/>
    </dgm:pt>
    <dgm:pt modelId="{8F8EC778-DC3A-4922-B612-A369B3ED9A93}" type="pres">
      <dgm:prSet presAssocID="{9DA1BBA2-7D1E-403F-AF4A-B70F09785C52}" presName="connTx" presStyleLbl="parChTrans1D4" presStyleIdx="1" presStyleCnt="8"/>
      <dgm:spPr/>
    </dgm:pt>
    <dgm:pt modelId="{B820861E-047C-4F7E-9F05-DCB8C4992901}" type="pres">
      <dgm:prSet presAssocID="{31AD03E1-B44E-4A11-A590-7C41BC449C13}" presName="root2" presStyleCnt="0"/>
      <dgm:spPr/>
    </dgm:pt>
    <dgm:pt modelId="{CD5CAA40-64B9-4752-B7A3-2E1F5EE188DB}" type="pres">
      <dgm:prSet presAssocID="{31AD03E1-B44E-4A11-A590-7C41BC449C13}" presName="LevelTwoTextNode" presStyleLbl="node4" presStyleIdx="1" presStyleCnt="8">
        <dgm:presLayoutVars>
          <dgm:chPref val="3"/>
        </dgm:presLayoutVars>
      </dgm:prSet>
      <dgm:spPr/>
    </dgm:pt>
    <dgm:pt modelId="{9A9B888A-D242-45F7-8D24-E99BA6B4E94F}" type="pres">
      <dgm:prSet presAssocID="{31AD03E1-B44E-4A11-A590-7C41BC449C13}" presName="level3hierChild" presStyleCnt="0"/>
      <dgm:spPr/>
    </dgm:pt>
    <dgm:pt modelId="{18F11982-E503-4206-B6E8-00397AD87103}" type="pres">
      <dgm:prSet presAssocID="{87E51034-F2CB-4BC6-A21C-2D006E94C645}" presName="conn2-1" presStyleLbl="parChTrans1D2" presStyleIdx="1" presStyleCnt="3"/>
      <dgm:spPr/>
    </dgm:pt>
    <dgm:pt modelId="{BCE0C0AA-C979-467F-A3D3-7C35BEFCDC97}" type="pres">
      <dgm:prSet presAssocID="{87E51034-F2CB-4BC6-A21C-2D006E94C645}" presName="connTx" presStyleLbl="parChTrans1D2" presStyleIdx="1" presStyleCnt="3"/>
      <dgm:spPr/>
    </dgm:pt>
    <dgm:pt modelId="{37AC67AB-64B2-4547-B5E4-D132988D9E3A}" type="pres">
      <dgm:prSet presAssocID="{F1CAAECE-7F9D-4A46-A9A1-B65B6FD28859}" presName="root2" presStyleCnt="0"/>
      <dgm:spPr/>
    </dgm:pt>
    <dgm:pt modelId="{D466F7FE-5DB2-4DCA-BFFC-832AA31FCA77}" type="pres">
      <dgm:prSet presAssocID="{F1CAAECE-7F9D-4A46-A9A1-B65B6FD28859}" presName="LevelTwoTextNode" presStyleLbl="node2" presStyleIdx="1" presStyleCnt="3">
        <dgm:presLayoutVars>
          <dgm:chPref val="3"/>
        </dgm:presLayoutVars>
      </dgm:prSet>
      <dgm:spPr/>
    </dgm:pt>
    <dgm:pt modelId="{2F8ED5AC-2B8B-4A63-94B2-F5DA584A63D7}" type="pres">
      <dgm:prSet presAssocID="{F1CAAECE-7F9D-4A46-A9A1-B65B6FD28859}" presName="level3hierChild" presStyleCnt="0"/>
      <dgm:spPr/>
    </dgm:pt>
    <dgm:pt modelId="{6AC6A557-7955-4824-85F6-C4A160FB6EF8}" type="pres">
      <dgm:prSet presAssocID="{61AC270B-D276-4624-80DD-CB48032DAF6B}" presName="conn2-1" presStyleLbl="parChTrans1D3" presStyleIdx="2" presStyleCnt="6"/>
      <dgm:spPr/>
    </dgm:pt>
    <dgm:pt modelId="{8AB947D5-86DD-4894-8AFB-1A7C413A8CE6}" type="pres">
      <dgm:prSet presAssocID="{61AC270B-D276-4624-80DD-CB48032DAF6B}" presName="connTx" presStyleLbl="parChTrans1D3" presStyleIdx="2" presStyleCnt="6"/>
      <dgm:spPr/>
    </dgm:pt>
    <dgm:pt modelId="{24AAE9C1-25C8-4211-A9A1-8A6576362759}" type="pres">
      <dgm:prSet presAssocID="{713855E3-4CD6-432D-939D-E2A76A5288EB}" presName="root2" presStyleCnt="0"/>
      <dgm:spPr/>
    </dgm:pt>
    <dgm:pt modelId="{1267BFF3-175C-45B4-A79D-315401578F02}" type="pres">
      <dgm:prSet presAssocID="{713855E3-4CD6-432D-939D-E2A76A5288EB}" presName="LevelTwoTextNode" presStyleLbl="node3" presStyleIdx="2" presStyleCnt="6">
        <dgm:presLayoutVars>
          <dgm:chPref val="3"/>
        </dgm:presLayoutVars>
      </dgm:prSet>
      <dgm:spPr/>
    </dgm:pt>
    <dgm:pt modelId="{B3D395C7-07F9-4C92-8C7B-6ED1F2C2240E}" type="pres">
      <dgm:prSet presAssocID="{713855E3-4CD6-432D-939D-E2A76A5288EB}" presName="level3hierChild" presStyleCnt="0"/>
      <dgm:spPr/>
    </dgm:pt>
    <dgm:pt modelId="{E8AF1ED6-FE71-4733-8DE2-07781DBDA836}" type="pres">
      <dgm:prSet presAssocID="{220C89A5-069F-4FA7-8EFF-7C623ABA8411}" presName="conn2-1" presStyleLbl="parChTrans1D4" presStyleIdx="2" presStyleCnt="8"/>
      <dgm:spPr/>
    </dgm:pt>
    <dgm:pt modelId="{E58D2353-6166-470F-A120-95838F9F7D25}" type="pres">
      <dgm:prSet presAssocID="{220C89A5-069F-4FA7-8EFF-7C623ABA8411}" presName="connTx" presStyleLbl="parChTrans1D4" presStyleIdx="2" presStyleCnt="8"/>
      <dgm:spPr/>
    </dgm:pt>
    <dgm:pt modelId="{271D77E8-73D0-4A02-AB24-10FA1A63D05A}" type="pres">
      <dgm:prSet presAssocID="{80F2EA44-7408-4926-9DF2-D4FB0294D319}" presName="root2" presStyleCnt="0"/>
      <dgm:spPr/>
    </dgm:pt>
    <dgm:pt modelId="{88C87836-E9E8-486C-B8A3-A010AF626346}" type="pres">
      <dgm:prSet presAssocID="{80F2EA44-7408-4926-9DF2-D4FB0294D319}" presName="LevelTwoTextNode" presStyleLbl="node4" presStyleIdx="2" presStyleCnt="8">
        <dgm:presLayoutVars>
          <dgm:chPref val="3"/>
        </dgm:presLayoutVars>
      </dgm:prSet>
      <dgm:spPr/>
    </dgm:pt>
    <dgm:pt modelId="{260D58EB-C15F-4D8C-AF55-03A5D9B20A18}" type="pres">
      <dgm:prSet presAssocID="{80F2EA44-7408-4926-9DF2-D4FB0294D319}" presName="level3hierChild" presStyleCnt="0"/>
      <dgm:spPr/>
    </dgm:pt>
    <dgm:pt modelId="{E6697FF4-2AD2-4671-AB6C-971D91743834}" type="pres">
      <dgm:prSet presAssocID="{804639F3-36BD-42A3-A020-2CF9BD9D8FB2}" presName="conn2-1" presStyleLbl="parChTrans1D3" presStyleIdx="3" presStyleCnt="6"/>
      <dgm:spPr/>
    </dgm:pt>
    <dgm:pt modelId="{295A576C-F753-4B34-A36E-8021FE2CCC95}" type="pres">
      <dgm:prSet presAssocID="{804639F3-36BD-42A3-A020-2CF9BD9D8FB2}" presName="connTx" presStyleLbl="parChTrans1D3" presStyleIdx="3" presStyleCnt="6"/>
      <dgm:spPr/>
    </dgm:pt>
    <dgm:pt modelId="{AD6AFD73-FF6F-4320-AD60-22244ED4A397}" type="pres">
      <dgm:prSet presAssocID="{89A6754A-CDA3-4742-AFF6-3EBDB5545219}" presName="root2" presStyleCnt="0"/>
      <dgm:spPr/>
    </dgm:pt>
    <dgm:pt modelId="{4EB9B94E-5E5F-490D-897F-39AD03C8831C}" type="pres">
      <dgm:prSet presAssocID="{89A6754A-CDA3-4742-AFF6-3EBDB5545219}" presName="LevelTwoTextNode" presStyleLbl="node3" presStyleIdx="3" presStyleCnt="6">
        <dgm:presLayoutVars>
          <dgm:chPref val="3"/>
        </dgm:presLayoutVars>
      </dgm:prSet>
      <dgm:spPr/>
    </dgm:pt>
    <dgm:pt modelId="{9796A163-6865-4FE7-8537-85D7BE2DC88C}" type="pres">
      <dgm:prSet presAssocID="{89A6754A-CDA3-4742-AFF6-3EBDB5545219}" presName="level3hierChild" presStyleCnt="0"/>
      <dgm:spPr/>
    </dgm:pt>
    <dgm:pt modelId="{682BCD42-C831-4705-B301-9D40CD2A4709}" type="pres">
      <dgm:prSet presAssocID="{2883BF69-3F29-4ADA-8A9C-5A58A330A647}" presName="conn2-1" presStyleLbl="parChTrans1D4" presStyleIdx="3" presStyleCnt="8"/>
      <dgm:spPr/>
    </dgm:pt>
    <dgm:pt modelId="{3A339BD7-DAB9-4C58-9E70-B0AF2C3C64D3}" type="pres">
      <dgm:prSet presAssocID="{2883BF69-3F29-4ADA-8A9C-5A58A330A647}" presName="connTx" presStyleLbl="parChTrans1D4" presStyleIdx="3" presStyleCnt="8"/>
      <dgm:spPr/>
    </dgm:pt>
    <dgm:pt modelId="{445749C0-DB1F-436D-9F87-577A67DF354F}" type="pres">
      <dgm:prSet presAssocID="{53729778-58CC-4BDC-ABAE-D84B91EC4C78}" presName="root2" presStyleCnt="0"/>
      <dgm:spPr/>
    </dgm:pt>
    <dgm:pt modelId="{E9404DB0-9566-4D9B-8230-8692A81100B6}" type="pres">
      <dgm:prSet presAssocID="{53729778-58CC-4BDC-ABAE-D84B91EC4C78}" presName="LevelTwoTextNode" presStyleLbl="node4" presStyleIdx="3" presStyleCnt="8">
        <dgm:presLayoutVars>
          <dgm:chPref val="3"/>
        </dgm:presLayoutVars>
      </dgm:prSet>
      <dgm:spPr/>
    </dgm:pt>
    <dgm:pt modelId="{A2F4ED42-A268-4E21-9F3B-F07FEE6DF73B}" type="pres">
      <dgm:prSet presAssocID="{53729778-58CC-4BDC-ABAE-D84B91EC4C78}" presName="level3hierChild" presStyleCnt="0"/>
      <dgm:spPr/>
    </dgm:pt>
    <dgm:pt modelId="{8832E144-74E6-4FFC-BE30-78F98E525D58}" type="pres">
      <dgm:prSet presAssocID="{99E8B853-181A-4F7C-97E4-71F5CC7F86DD}" presName="conn2-1" presStyleLbl="parChTrans1D2" presStyleIdx="2" presStyleCnt="3"/>
      <dgm:spPr/>
    </dgm:pt>
    <dgm:pt modelId="{16D2669E-9990-47A6-91FF-BE229B1D305D}" type="pres">
      <dgm:prSet presAssocID="{99E8B853-181A-4F7C-97E4-71F5CC7F86DD}" presName="connTx" presStyleLbl="parChTrans1D2" presStyleIdx="2" presStyleCnt="3"/>
      <dgm:spPr/>
    </dgm:pt>
    <dgm:pt modelId="{B6C283BB-BDF8-4327-82E4-87BD69931034}" type="pres">
      <dgm:prSet presAssocID="{DB3C9951-3474-4682-8B3A-C59F53514C4F}" presName="root2" presStyleCnt="0"/>
      <dgm:spPr/>
    </dgm:pt>
    <dgm:pt modelId="{FB10445E-69F4-4400-85DB-18378B12ED97}" type="pres">
      <dgm:prSet presAssocID="{DB3C9951-3474-4682-8B3A-C59F53514C4F}" presName="LevelTwoTextNode" presStyleLbl="node2" presStyleIdx="2" presStyleCnt="3">
        <dgm:presLayoutVars>
          <dgm:chPref val="3"/>
        </dgm:presLayoutVars>
      </dgm:prSet>
      <dgm:spPr/>
    </dgm:pt>
    <dgm:pt modelId="{462910A6-FDF2-4AAB-9F9C-29C7F20BE10E}" type="pres">
      <dgm:prSet presAssocID="{DB3C9951-3474-4682-8B3A-C59F53514C4F}" presName="level3hierChild" presStyleCnt="0"/>
      <dgm:spPr/>
    </dgm:pt>
    <dgm:pt modelId="{60DBC87E-90B2-47A9-881B-36F6C1943E9D}" type="pres">
      <dgm:prSet presAssocID="{A0DEDF87-36F7-450A-BB20-18D96E0BC80C}" presName="conn2-1" presStyleLbl="parChTrans1D3" presStyleIdx="4" presStyleCnt="6"/>
      <dgm:spPr/>
    </dgm:pt>
    <dgm:pt modelId="{EBB3833B-98C0-428F-951A-A6C1ADA96EB3}" type="pres">
      <dgm:prSet presAssocID="{A0DEDF87-36F7-450A-BB20-18D96E0BC80C}" presName="connTx" presStyleLbl="parChTrans1D3" presStyleIdx="4" presStyleCnt="6"/>
      <dgm:spPr/>
    </dgm:pt>
    <dgm:pt modelId="{BD17E663-7DB3-4855-849A-BBB179DD9C63}" type="pres">
      <dgm:prSet presAssocID="{EC7D8877-D954-42DB-B3ED-7B51881AEE11}" presName="root2" presStyleCnt="0"/>
      <dgm:spPr/>
    </dgm:pt>
    <dgm:pt modelId="{4FCE31F0-259E-4B98-B779-4B74FDA1750E}" type="pres">
      <dgm:prSet presAssocID="{EC7D8877-D954-42DB-B3ED-7B51881AEE11}" presName="LevelTwoTextNode" presStyleLbl="node3" presStyleIdx="4" presStyleCnt="6">
        <dgm:presLayoutVars>
          <dgm:chPref val="3"/>
        </dgm:presLayoutVars>
      </dgm:prSet>
      <dgm:spPr/>
    </dgm:pt>
    <dgm:pt modelId="{F26518CB-CD78-4103-988E-08CB66477527}" type="pres">
      <dgm:prSet presAssocID="{EC7D8877-D954-42DB-B3ED-7B51881AEE11}" presName="level3hierChild" presStyleCnt="0"/>
      <dgm:spPr/>
    </dgm:pt>
    <dgm:pt modelId="{BFC9F301-62BB-42A7-8DB3-963E055705E3}" type="pres">
      <dgm:prSet presAssocID="{312646E8-DEC8-413B-B8EE-9C877BE837DF}" presName="conn2-1" presStyleLbl="parChTrans1D4" presStyleIdx="4" presStyleCnt="8"/>
      <dgm:spPr/>
    </dgm:pt>
    <dgm:pt modelId="{7BF94D17-7D86-4A68-8F51-119453D06197}" type="pres">
      <dgm:prSet presAssocID="{312646E8-DEC8-413B-B8EE-9C877BE837DF}" presName="connTx" presStyleLbl="parChTrans1D4" presStyleIdx="4" presStyleCnt="8"/>
      <dgm:spPr/>
    </dgm:pt>
    <dgm:pt modelId="{27EE9C61-F653-4544-A171-14A32C4D3868}" type="pres">
      <dgm:prSet presAssocID="{CEB1819F-94D0-48DD-8334-E88B262DDCEB}" presName="root2" presStyleCnt="0"/>
      <dgm:spPr/>
    </dgm:pt>
    <dgm:pt modelId="{59F13E7E-B865-447F-B032-F4A4D69AEE1A}" type="pres">
      <dgm:prSet presAssocID="{CEB1819F-94D0-48DD-8334-E88B262DDCEB}" presName="LevelTwoTextNode" presStyleLbl="node4" presStyleIdx="4" presStyleCnt="8">
        <dgm:presLayoutVars>
          <dgm:chPref val="3"/>
        </dgm:presLayoutVars>
      </dgm:prSet>
      <dgm:spPr/>
    </dgm:pt>
    <dgm:pt modelId="{F29FB730-07D8-48FF-BA4E-2B3497AEE21C}" type="pres">
      <dgm:prSet presAssocID="{CEB1819F-94D0-48DD-8334-E88B262DDCEB}" presName="level3hierChild" presStyleCnt="0"/>
      <dgm:spPr/>
    </dgm:pt>
    <dgm:pt modelId="{1996E487-C2B6-48E4-83ED-FA4A26A2D99F}" type="pres">
      <dgm:prSet presAssocID="{9F6ADEDF-5FEB-468B-8866-07E52645730E}" presName="conn2-1" presStyleLbl="parChTrans1D4" presStyleIdx="5" presStyleCnt="8"/>
      <dgm:spPr/>
    </dgm:pt>
    <dgm:pt modelId="{8B87757A-D293-47A9-A09F-07C12216D0CF}" type="pres">
      <dgm:prSet presAssocID="{9F6ADEDF-5FEB-468B-8866-07E52645730E}" presName="connTx" presStyleLbl="parChTrans1D4" presStyleIdx="5" presStyleCnt="8"/>
      <dgm:spPr/>
    </dgm:pt>
    <dgm:pt modelId="{A3717119-4444-4223-87B4-964FDD7CFB27}" type="pres">
      <dgm:prSet presAssocID="{9001EBBD-DCDF-496A-9C23-F14595073595}" presName="root2" presStyleCnt="0"/>
      <dgm:spPr/>
    </dgm:pt>
    <dgm:pt modelId="{DD2372C3-F7EE-4680-963C-0E0CDBCE47DB}" type="pres">
      <dgm:prSet presAssocID="{9001EBBD-DCDF-496A-9C23-F14595073595}" presName="LevelTwoTextNode" presStyleLbl="node4" presStyleIdx="5" presStyleCnt="8">
        <dgm:presLayoutVars>
          <dgm:chPref val="3"/>
        </dgm:presLayoutVars>
      </dgm:prSet>
      <dgm:spPr/>
    </dgm:pt>
    <dgm:pt modelId="{B6BB9C98-209F-488A-A33F-7F4915A5319C}" type="pres">
      <dgm:prSet presAssocID="{9001EBBD-DCDF-496A-9C23-F14595073595}" presName="level3hierChild" presStyleCnt="0"/>
      <dgm:spPr/>
    </dgm:pt>
    <dgm:pt modelId="{D7372702-8D27-4259-BD44-6A58B7559FCC}" type="pres">
      <dgm:prSet presAssocID="{3F00C0A5-E38B-463B-87C2-21C79CF29C27}" presName="conn2-1" presStyleLbl="parChTrans1D3" presStyleIdx="5" presStyleCnt="6"/>
      <dgm:spPr/>
    </dgm:pt>
    <dgm:pt modelId="{45CE1158-E47F-45D2-8B28-0D8E5AEF29CD}" type="pres">
      <dgm:prSet presAssocID="{3F00C0A5-E38B-463B-87C2-21C79CF29C27}" presName="connTx" presStyleLbl="parChTrans1D3" presStyleIdx="5" presStyleCnt="6"/>
      <dgm:spPr/>
    </dgm:pt>
    <dgm:pt modelId="{A518A290-DD8B-4F86-98F1-0E92E31200C0}" type="pres">
      <dgm:prSet presAssocID="{EC63F40B-9BB5-4552-8B0B-8A3E00877B62}" presName="root2" presStyleCnt="0"/>
      <dgm:spPr/>
    </dgm:pt>
    <dgm:pt modelId="{86BD4C1E-79A6-4CBE-AC35-EA12091F0FD6}" type="pres">
      <dgm:prSet presAssocID="{EC63F40B-9BB5-4552-8B0B-8A3E00877B62}" presName="LevelTwoTextNode" presStyleLbl="node3" presStyleIdx="5" presStyleCnt="6">
        <dgm:presLayoutVars>
          <dgm:chPref val="3"/>
        </dgm:presLayoutVars>
      </dgm:prSet>
      <dgm:spPr/>
    </dgm:pt>
    <dgm:pt modelId="{7096D291-95C1-4403-B53E-1BC80E8926D0}" type="pres">
      <dgm:prSet presAssocID="{EC63F40B-9BB5-4552-8B0B-8A3E00877B62}" presName="level3hierChild" presStyleCnt="0"/>
      <dgm:spPr/>
    </dgm:pt>
    <dgm:pt modelId="{16789E31-7210-4DDA-82AD-3F73E4B0D7CD}" type="pres">
      <dgm:prSet presAssocID="{14D6E538-BBCA-4EFE-B753-EEFFEE62B7A8}" presName="conn2-1" presStyleLbl="parChTrans1D4" presStyleIdx="6" presStyleCnt="8"/>
      <dgm:spPr/>
    </dgm:pt>
    <dgm:pt modelId="{62270912-3D4E-4759-B2D0-4AB221F91E89}" type="pres">
      <dgm:prSet presAssocID="{14D6E538-BBCA-4EFE-B753-EEFFEE62B7A8}" presName="connTx" presStyleLbl="parChTrans1D4" presStyleIdx="6" presStyleCnt="8"/>
      <dgm:spPr/>
    </dgm:pt>
    <dgm:pt modelId="{1D0F91BF-1338-4F1B-9924-CA005BD10F16}" type="pres">
      <dgm:prSet presAssocID="{91EDB3A7-8D6D-4200-B108-8505BF5D203D}" presName="root2" presStyleCnt="0"/>
      <dgm:spPr/>
    </dgm:pt>
    <dgm:pt modelId="{7BD2012A-6086-4221-BA0E-7D29223DFC73}" type="pres">
      <dgm:prSet presAssocID="{91EDB3A7-8D6D-4200-B108-8505BF5D203D}" presName="LevelTwoTextNode" presStyleLbl="node4" presStyleIdx="6" presStyleCnt="8">
        <dgm:presLayoutVars>
          <dgm:chPref val="3"/>
        </dgm:presLayoutVars>
      </dgm:prSet>
      <dgm:spPr/>
    </dgm:pt>
    <dgm:pt modelId="{B5C21A72-BA67-467E-AA8E-F3B56CD23968}" type="pres">
      <dgm:prSet presAssocID="{91EDB3A7-8D6D-4200-B108-8505BF5D203D}" presName="level3hierChild" presStyleCnt="0"/>
      <dgm:spPr/>
    </dgm:pt>
    <dgm:pt modelId="{AB2479D8-AB48-4E17-816A-B91D31477CA0}" type="pres">
      <dgm:prSet presAssocID="{C286442D-C942-4971-A479-850317D5E779}" presName="conn2-1" presStyleLbl="parChTrans1D4" presStyleIdx="7" presStyleCnt="8"/>
      <dgm:spPr/>
    </dgm:pt>
    <dgm:pt modelId="{CE66C941-AA02-4CB1-B608-223F66130652}" type="pres">
      <dgm:prSet presAssocID="{C286442D-C942-4971-A479-850317D5E779}" presName="connTx" presStyleLbl="parChTrans1D4" presStyleIdx="7" presStyleCnt="8"/>
      <dgm:spPr/>
    </dgm:pt>
    <dgm:pt modelId="{AD54987D-69A7-4E5B-958A-71424D8963EE}" type="pres">
      <dgm:prSet presAssocID="{E5D9AE5E-F757-4ED9-A70C-5E2BD4DA28D7}" presName="root2" presStyleCnt="0"/>
      <dgm:spPr/>
    </dgm:pt>
    <dgm:pt modelId="{8E85490F-4667-4FF8-B0B0-3BD0036768AA}" type="pres">
      <dgm:prSet presAssocID="{E5D9AE5E-F757-4ED9-A70C-5E2BD4DA28D7}" presName="LevelTwoTextNode" presStyleLbl="node4" presStyleIdx="7" presStyleCnt="8">
        <dgm:presLayoutVars>
          <dgm:chPref val="3"/>
        </dgm:presLayoutVars>
      </dgm:prSet>
      <dgm:spPr/>
    </dgm:pt>
    <dgm:pt modelId="{7A689378-940E-4F78-898D-F96D2C146657}" type="pres">
      <dgm:prSet presAssocID="{E5D9AE5E-F757-4ED9-A70C-5E2BD4DA28D7}" presName="level3hierChild" presStyleCnt="0"/>
      <dgm:spPr/>
    </dgm:pt>
  </dgm:ptLst>
  <dgm:cxnLst>
    <dgm:cxn modelId="{ECDC3102-6A09-4068-94EF-0396FDC0E358}" type="presOf" srcId="{F1CAAECE-7F9D-4A46-A9A1-B65B6FD28859}" destId="{D466F7FE-5DB2-4DCA-BFFC-832AA31FCA77}" srcOrd="0" destOrd="0" presId="urn:microsoft.com/office/officeart/2005/8/layout/hierarchy2"/>
    <dgm:cxn modelId="{F3874505-C22A-464F-A46B-C0596060FC40}" srcId="{E961DFCD-B0C2-4171-8348-949ECD29F2C0}" destId="{DB3C9951-3474-4682-8B3A-C59F53514C4F}" srcOrd="2" destOrd="0" parTransId="{99E8B853-181A-4F7C-97E4-71F5CC7F86DD}" sibTransId="{CD58AF98-8086-4C36-AAC2-3BBD8F3E37CE}"/>
    <dgm:cxn modelId="{1709FB07-A5BA-45FB-841D-85AC5C70A088}" type="presOf" srcId="{804639F3-36BD-42A3-A020-2CF9BD9D8FB2}" destId="{E6697FF4-2AD2-4671-AB6C-971D91743834}" srcOrd="0" destOrd="0" presId="urn:microsoft.com/office/officeart/2005/8/layout/hierarchy2"/>
    <dgm:cxn modelId="{BD2FE708-B7D9-497B-B8B9-761F7258110E}" type="presOf" srcId="{2BC9E6EC-F924-47EE-A8F1-B5561B045DC3}" destId="{017316FC-52CF-4F6B-AD68-58B5EB525E55}" srcOrd="0" destOrd="0" presId="urn:microsoft.com/office/officeart/2005/8/layout/hierarchy2"/>
    <dgm:cxn modelId="{620FE70C-BD2A-4CF4-95D7-B496C0D8C4E6}" srcId="{F1CAAECE-7F9D-4A46-A9A1-B65B6FD28859}" destId="{89A6754A-CDA3-4742-AFF6-3EBDB5545219}" srcOrd="1" destOrd="0" parTransId="{804639F3-36BD-42A3-A020-2CF9BD9D8FB2}" sibTransId="{27D45C17-0FFD-4761-91C8-6756987745B2}"/>
    <dgm:cxn modelId="{B28D590F-E3FC-464E-B5EA-FC65A82F4725}" srcId="{DB3C9951-3474-4682-8B3A-C59F53514C4F}" destId="{EC63F40B-9BB5-4552-8B0B-8A3E00877B62}" srcOrd="1" destOrd="0" parTransId="{3F00C0A5-E38B-463B-87C2-21C79CF29C27}" sibTransId="{E5990125-41CE-4078-84D7-E35F502BD9CD}"/>
    <dgm:cxn modelId="{DB703D12-6A68-4B2C-A399-AF9B7F908CAC}" type="presOf" srcId="{42F103A4-5FDC-41E0-A679-5B854D441ADD}" destId="{8919F06A-CD73-4389-B237-80F2CE877EA4}" srcOrd="0" destOrd="0" presId="urn:microsoft.com/office/officeart/2005/8/layout/hierarchy2"/>
    <dgm:cxn modelId="{44368914-E2E8-43D9-8BDE-AA88AF1062D3}" type="presOf" srcId="{312646E8-DEC8-413B-B8EE-9C877BE837DF}" destId="{BFC9F301-62BB-42A7-8DB3-963E055705E3}" srcOrd="0" destOrd="0" presId="urn:microsoft.com/office/officeart/2005/8/layout/hierarchy2"/>
    <dgm:cxn modelId="{D7A85615-692C-48E6-A53D-3C3B2FEB3ABD}" srcId="{F1CAAECE-7F9D-4A46-A9A1-B65B6FD28859}" destId="{713855E3-4CD6-432D-939D-E2A76A5288EB}" srcOrd="0" destOrd="0" parTransId="{61AC270B-D276-4624-80DD-CB48032DAF6B}" sibTransId="{B836406E-54FA-4F3F-9F05-977A1E2800AB}"/>
    <dgm:cxn modelId="{220EDF17-C0E3-41E7-86CA-436283C96F3E}" type="presOf" srcId="{91EDB3A7-8D6D-4200-B108-8505BF5D203D}" destId="{7BD2012A-6086-4221-BA0E-7D29223DFC73}" srcOrd="0" destOrd="0" presId="urn:microsoft.com/office/officeart/2005/8/layout/hierarchy2"/>
    <dgm:cxn modelId="{A3CBB118-C267-4510-9784-9D44369D1344}" type="presOf" srcId="{99E8B853-181A-4F7C-97E4-71F5CC7F86DD}" destId="{16D2669E-9990-47A6-91FF-BE229B1D305D}" srcOrd="1" destOrd="0" presId="urn:microsoft.com/office/officeart/2005/8/layout/hierarchy2"/>
    <dgm:cxn modelId="{ACF63224-4D83-4C60-9ADB-FDE12C32534C}" type="presOf" srcId="{03926B32-C515-48F2-9F93-6F7FFB751E53}" destId="{18473070-068E-47E0-909E-0A81A925AE0D}" srcOrd="0" destOrd="0" presId="urn:microsoft.com/office/officeart/2005/8/layout/hierarchy2"/>
    <dgm:cxn modelId="{E954B026-1A33-4CB4-A5F4-5100CC467DE2}" srcId="{42F103A4-5FDC-41E0-A679-5B854D441ADD}" destId="{31AD03E1-B44E-4A11-A590-7C41BC449C13}" srcOrd="0" destOrd="0" parTransId="{9DA1BBA2-7D1E-403F-AF4A-B70F09785C52}" sibTransId="{BF4FA2CC-6D09-45EF-B0D1-55BCF4613D0B}"/>
    <dgm:cxn modelId="{C7BAE729-74B6-45F0-B3A7-4004E760DB90}" type="presOf" srcId="{804639F3-36BD-42A3-A020-2CF9BD9D8FB2}" destId="{295A576C-F753-4B34-A36E-8021FE2CCC95}" srcOrd="1" destOrd="0" presId="urn:microsoft.com/office/officeart/2005/8/layout/hierarchy2"/>
    <dgm:cxn modelId="{94C64F2A-2706-4FC9-8BE9-C46A6F0F18E4}" type="presOf" srcId="{89A6754A-CDA3-4742-AFF6-3EBDB5545219}" destId="{4EB9B94E-5E5F-490D-897F-39AD03C8831C}" srcOrd="0" destOrd="0" presId="urn:microsoft.com/office/officeart/2005/8/layout/hierarchy2"/>
    <dgm:cxn modelId="{1A3D382C-3E01-4510-AB47-F69F71E4FF78}" type="presOf" srcId="{CEB1819F-94D0-48DD-8334-E88B262DDCEB}" destId="{59F13E7E-B865-447F-B032-F4A4D69AEE1A}" srcOrd="0" destOrd="0" presId="urn:microsoft.com/office/officeart/2005/8/layout/hierarchy2"/>
    <dgm:cxn modelId="{2DE1592C-8E6E-4942-AA2A-F685043816DE}" srcId="{362DA917-7F4E-4B37-BF90-5CEDB8223FA1}" destId="{03926B32-C515-48F2-9F93-6F7FFB751E53}" srcOrd="0" destOrd="0" parTransId="{2BC9E6EC-F924-47EE-A8F1-B5561B045DC3}" sibTransId="{0322688A-EB83-4A04-9B4A-33A891B36436}"/>
    <dgm:cxn modelId="{A47B7F2C-D440-44B7-B8CE-170528DED826}" type="presOf" srcId="{3F00C0A5-E38B-463B-87C2-21C79CF29C27}" destId="{45CE1158-E47F-45D2-8B28-0D8E5AEF29CD}" srcOrd="1" destOrd="0" presId="urn:microsoft.com/office/officeart/2005/8/layout/hierarchy2"/>
    <dgm:cxn modelId="{2487282D-94C2-4349-982A-E66730BD15FF}" type="presOf" srcId="{14D6E538-BBCA-4EFE-B753-EEFFEE62B7A8}" destId="{16789E31-7210-4DDA-82AD-3F73E4B0D7CD}" srcOrd="0" destOrd="0" presId="urn:microsoft.com/office/officeart/2005/8/layout/hierarchy2"/>
    <dgm:cxn modelId="{9F1DAB30-24F0-4339-818E-149F8CE73927}" srcId="{E961DFCD-B0C2-4171-8348-949ECD29F2C0}" destId="{F1CAAECE-7F9D-4A46-A9A1-B65B6FD28859}" srcOrd="1" destOrd="0" parTransId="{87E51034-F2CB-4BC6-A21C-2D006E94C645}" sibTransId="{895C35AD-33AA-4F14-A6D5-0E43A104B6B2}"/>
    <dgm:cxn modelId="{B8F73139-B9C2-4BAF-BC23-82BD2B1E7FAC}" srcId="{EC63F40B-9BB5-4552-8B0B-8A3E00877B62}" destId="{E5D9AE5E-F757-4ED9-A70C-5E2BD4DA28D7}" srcOrd="1" destOrd="0" parTransId="{C286442D-C942-4971-A479-850317D5E779}" sibTransId="{D0DAF598-F5BF-409E-ABC4-80A259FF022D}"/>
    <dgm:cxn modelId="{8322413C-C404-4003-8181-A72F7BE21E92}" srcId="{EC7D8877-D954-42DB-B3ED-7B51881AEE11}" destId="{CEB1819F-94D0-48DD-8334-E88B262DDCEB}" srcOrd="0" destOrd="0" parTransId="{312646E8-DEC8-413B-B8EE-9C877BE837DF}" sibTransId="{98AFA580-5A4D-4B5F-B8A9-D12EE492C0B7}"/>
    <dgm:cxn modelId="{403EC43D-472F-44E4-8665-F8775C04D250}" srcId="{89A6754A-CDA3-4742-AFF6-3EBDB5545219}" destId="{53729778-58CC-4BDC-ABAE-D84B91EC4C78}" srcOrd="0" destOrd="0" parTransId="{2883BF69-3F29-4ADA-8A9C-5A58A330A647}" sibTransId="{C27BBC1A-135F-4096-9540-55C73C28D12A}"/>
    <dgm:cxn modelId="{5C8DE05C-7CA8-43E3-B4F8-D5E82ED70DA5}" type="presOf" srcId="{31AD03E1-B44E-4A11-A590-7C41BC449C13}" destId="{CD5CAA40-64B9-4752-B7A3-2E1F5EE188DB}" srcOrd="0" destOrd="0" presId="urn:microsoft.com/office/officeart/2005/8/layout/hierarchy2"/>
    <dgm:cxn modelId="{9EBD4A5F-88D6-482C-9AB4-443044F669B9}" type="presOf" srcId="{E5D9AE5E-F757-4ED9-A70C-5E2BD4DA28D7}" destId="{8E85490F-4667-4FF8-B0B0-3BD0036768AA}" srcOrd="0" destOrd="0" presId="urn:microsoft.com/office/officeart/2005/8/layout/hierarchy2"/>
    <dgm:cxn modelId="{62213561-81EC-4D68-A6AE-85B959A4309C}" srcId="{EC7D8877-D954-42DB-B3ED-7B51881AEE11}" destId="{9001EBBD-DCDF-496A-9C23-F14595073595}" srcOrd="1" destOrd="0" parTransId="{9F6ADEDF-5FEB-468B-8866-07E52645730E}" sibTransId="{31374F2F-43E9-4DFE-BA9C-9C9D7A3EFB07}"/>
    <dgm:cxn modelId="{3CFBC242-7ED1-4CC4-9329-C82BEFD8FBE8}" type="presOf" srcId="{E961DFCD-B0C2-4171-8348-949ECD29F2C0}" destId="{082E54F7-0A73-4B94-AC15-F2545223E2C3}" srcOrd="0" destOrd="0" presId="urn:microsoft.com/office/officeart/2005/8/layout/hierarchy2"/>
    <dgm:cxn modelId="{3A32AB43-A377-45E9-BCC8-7D11F5DE06C8}" type="presOf" srcId="{61AC270B-D276-4624-80DD-CB48032DAF6B}" destId="{8AB947D5-86DD-4894-8AFB-1A7C413A8CE6}" srcOrd="1" destOrd="0" presId="urn:microsoft.com/office/officeart/2005/8/layout/hierarchy2"/>
    <dgm:cxn modelId="{7B836866-ACC3-4C1B-ACC3-C64DF9C09502}" type="presOf" srcId="{C62032B5-ED33-421F-A5ED-040A316B7802}" destId="{CE76BA2D-0811-4FA2-B5AA-4412C1134095}" srcOrd="0" destOrd="0" presId="urn:microsoft.com/office/officeart/2005/8/layout/hierarchy2"/>
    <dgm:cxn modelId="{8E994C69-C77A-4BC4-9E68-85E883CDECA1}" type="presOf" srcId="{A0DEDF87-36F7-450A-BB20-18D96E0BC80C}" destId="{60DBC87E-90B2-47A9-881B-36F6C1943E9D}" srcOrd="0" destOrd="0" presId="urn:microsoft.com/office/officeart/2005/8/layout/hierarchy2"/>
    <dgm:cxn modelId="{EF47AC4F-AFBB-4320-B329-EEDFAF226739}" type="presOf" srcId="{220C89A5-069F-4FA7-8EFF-7C623ABA8411}" destId="{E8AF1ED6-FE71-4733-8DE2-07781DBDA836}" srcOrd="0" destOrd="0" presId="urn:microsoft.com/office/officeart/2005/8/layout/hierarchy2"/>
    <dgm:cxn modelId="{40B8D251-5B11-4950-B2FB-AE53367E2D77}" type="presOf" srcId="{C286442D-C942-4971-A479-850317D5E779}" destId="{CE66C941-AA02-4CB1-B608-223F66130652}" srcOrd="1" destOrd="0" presId="urn:microsoft.com/office/officeart/2005/8/layout/hierarchy2"/>
    <dgm:cxn modelId="{7AC36F53-0E17-4D5D-99E3-05A59AADF6A3}" type="presOf" srcId="{14D6E538-BBCA-4EFE-B753-EEFFEE62B7A8}" destId="{62270912-3D4E-4759-B2D0-4AB221F91E89}" srcOrd="1" destOrd="0" presId="urn:microsoft.com/office/officeart/2005/8/layout/hierarchy2"/>
    <dgm:cxn modelId="{B58F1474-7D5A-4E6C-9C43-0675830843D5}" type="presOf" srcId="{9DA1BBA2-7D1E-403F-AF4A-B70F09785C52}" destId="{8F8EC778-DC3A-4922-B612-A369B3ED9A93}" srcOrd="1" destOrd="0" presId="urn:microsoft.com/office/officeart/2005/8/layout/hierarchy2"/>
    <dgm:cxn modelId="{43CB7375-B2CB-4D14-A7EB-0BD0B91360BE}" type="presOf" srcId="{EC63F40B-9BB5-4552-8B0B-8A3E00877B62}" destId="{86BD4C1E-79A6-4CBE-AC35-EA12091F0FD6}" srcOrd="0" destOrd="0" presId="urn:microsoft.com/office/officeart/2005/8/layout/hierarchy2"/>
    <dgm:cxn modelId="{C51B1556-3B79-4072-9EBA-B0943B37691B}" type="presOf" srcId="{65DED51D-6DA5-4954-A375-186DD8500381}" destId="{C83B4112-1121-44BE-B016-1A9223CC6501}" srcOrd="0" destOrd="0" presId="urn:microsoft.com/office/officeart/2005/8/layout/hierarchy2"/>
    <dgm:cxn modelId="{09A7EC57-112C-431C-A8F0-0F3382FD6DC4}" srcId="{8CB91A27-489A-4C7D-A1A9-BA1DC0243291}" destId="{E961DFCD-B0C2-4171-8348-949ECD29F2C0}" srcOrd="0" destOrd="0" parTransId="{332B789B-6774-4BB7-8452-7C8F4F6F5AB0}" sibTransId="{4D699EE8-9DCA-4A97-81E8-AC4CF3D39875}"/>
    <dgm:cxn modelId="{0C3F2D58-5C44-4C7D-9013-EDB02C02D60B}" type="presOf" srcId="{184418E0-9901-43F0-9A79-AEB98D87CFBC}" destId="{40AAE5ED-4BBC-4D60-A3AE-6F9CC08D2B53}" srcOrd="0" destOrd="0" presId="urn:microsoft.com/office/officeart/2005/8/layout/hierarchy2"/>
    <dgm:cxn modelId="{BAE16A58-2DEF-450D-AB4D-410C29B621BC}" type="presOf" srcId="{184418E0-9901-43F0-9A79-AEB98D87CFBC}" destId="{9FB74926-5443-4665-A3EB-1BD7B9349594}" srcOrd="1" destOrd="0" presId="urn:microsoft.com/office/officeart/2005/8/layout/hierarchy2"/>
    <dgm:cxn modelId="{9CAE9058-7F87-4115-A881-6E3381D1EF08}" type="presOf" srcId="{EC7D8877-D954-42DB-B3ED-7B51881AEE11}" destId="{4FCE31F0-259E-4B98-B779-4B74FDA1750E}" srcOrd="0" destOrd="0" presId="urn:microsoft.com/office/officeart/2005/8/layout/hierarchy2"/>
    <dgm:cxn modelId="{D9A04B7A-4E00-48D9-BC2E-0420A432DC0F}" type="presOf" srcId="{9F6ADEDF-5FEB-468B-8866-07E52645730E}" destId="{8B87757A-D293-47A9-A09F-07C12216D0CF}" srcOrd="1" destOrd="0" presId="urn:microsoft.com/office/officeart/2005/8/layout/hierarchy2"/>
    <dgm:cxn modelId="{8EBF697B-5416-4E68-9097-D81180D0AD83}" type="presOf" srcId="{2883BF69-3F29-4ADA-8A9C-5A58A330A647}" destId="{682BCD42-C831-4705-B301-9D40CD2A4709}" srcOrd="0" destOrd="0" presId="urn:microsoft.com/office/officeart/2005/8/layout/hierarchy2"/>
    <dgm:cxn modelId="{EE1B4B88-4B2A-4DDC-BDCB-3ADA000A7565}" type="presOf" srcId="{61AC270B-D276-4624-80DD-CB48032DAF6B}" destId="{6AC6A557-7955-4824-85F6-C4A160FB6EF8}" srcOrd="0" destOrd="0" presId="urn:microsoft.com/office/officeart/2005/8/layout/hierarchy2"/>
    <dgm:cxn modelId="{8A139A88-E103-4CB3-AF64-2B0633256602}" type="presOf" srcId="{51BB36E6-2757-4C37-B11F-98A6FF22CDCE}" destId="{081C38D4-C07A-4C95-AEF4-D6F58815C7EA}" srcOrd="1" destOrd="0" presId="urn:microsoft.com/office/officeart/2005/8/layout/hierarchy2"/>
    <dgm:cxn modelId="{CB3BF08A-79DC-464A-AD7D-1FF195C67DCC}" type="presOf" srcId="{87E51034-F2CB-4BC6-A21C-2D006E94C645}" destId="{BCE0C0AA-C979-467F-A3D3-7C35BEFCDC97}" srcOrd="1" destOrd="0" presId="urn:microsoft.com/office/officeart/2005/8/layout/hierarchy2"/>
    <dgm:cxn modelId="{7132B28C-EF75-48A6-8A0C-8CB2061F14DC}" type="presOf" srcId="{DB3C9951-3474-4682-8B3A-C59F53514C4F}" destId="{FB10445E-69F4-4400-85DB-18378B12ED97}" srcOrd="0" destOrd="0" presId="urn:microsoft.com/office/officeart/2005/8/layout/hierarchy2"/>
    <dgm:cxn modelId="{23D3AD8D-3191-456E-B15D-813720C2BFAB}" type="presOf" srcId="{8CB91A27-489A-4C7D-A1A9-BA1DC0243291}" destId="{8D3A93CA-A56C-4DC4-8C2F-B06AA2974267}" srcOrd="0" destOrd="0" presId="urn:microsoft.com/office/officeart/2005/8/layout/hierarchy2"/>
    <dgm:cxn modelId="{915C0190-06B6-4149-A9EC-9F3C2C58B76F}" srcId="{713855E3-4CD6-432D-939D-E2A76A5288EB}" destId="{80F2EA44-7408-4926-9DF2-D4FB0294D319}" srcOrd="0" destOrd="0" parTransId="{220C89A5-069F-4FA7-8EFF-7C623ABA8411}" sibTransId="{2568E11B-D658-4761-B6BE-1BA8EDFD3840}"/>
    <dgm:cxn modelId="{F6382E90-3998-4B9E-A2D8-3F87FC208190}" type="presOf" srcId="{C62032B5-ED33-421F-A5ED-040A316B7802}" destId="{E807EF16-3B07-4385-B407-76988396484C}" srcOrd="1" destOrd="0" presId="urn:microsoft.com/office/officeart/2005/8/layout/hierarchy2"/>
    <dgm:cxn modelId="{DC68579A-6629-4C52-9203-2CD2D8D2CB6F}" type="presOf" srcId="{713855E3-4CD6-432D-939D-E2A76A5288EB}" destId="{1267BFF3-175C-45B4-A79D-315401578F02}" srcOrd="0" destOrd="0" presId="urn:microsoft.com/office/officeart/2005/8/layout/hierarchy2"/>
    <dgm:cxn modelId="{0F082E9D-317F-463A-AA4B-B5EF115CDAF4}" srcId="{03926B32-C515-48F2-9F93-6F7FFB751E53}" destId="{65DED51D-6DA5-4954-A375-186DD8500381}" srcOrd="0" destOrd="0" parTransId="{C62032B5-ED33-421F-A5ED-040A316B7802}" sibTransId="{CB5BB362-B330-4B12-A45C-9BEA6EAF2AE9}"/>
    <dgm:cxn modelId="{B6E1DAA4-A4A2-4FEA-BC56-F96AC5EDB0E2}" type="presOf" srcId="{51BB36E6-2757-4C37-B11F-98A6FF22CDCE}" destId="{14AD690D-AF36-45A7-A6E3-09F59C019EEB}" srcOrd="0" destOrd="0" presId="urn:microsoft.com/office/officeart/2005/8/layout/hierarchy2"/>
    <dgm:cxn modelId="{377195A9-2DF2-4E7A-9615-317C61D49FBC}" type="presOf" srcId="{C286442D-C942-4971-A479-850317D5E779}" destId="{AB2479D8-AB48-4E17-816A-B91D31477CA0}" srcOrd="0" destOrd="0" presId="urn:microsoft.com/office/officeart/2005/8/layout/hierarchy2"/>
    <dgm:cxn modelId="{3CCFCAA9-F56E-48BF-A3AE-6AC5F89AE2DA}" type="presOf" srcId="{9DA1BBA2-7D1E-403F-AF4A-B70F09785C52}" destId="{014A9B90-8A49-43DE-A59F-8F62FCAC300A}" srcOrd="0" destOrd="0" presId="urn:microsoft.com/office/officeart/2005/8/layout/hierarchy2"/>
    <dgm:cxn modelId="{3763F0AA-EDF2-4302-986B-734014AA04C1}" srcId="{362DA917-7F4E-4B37-BF90-5CEDB8223FA1}" destId="{42F103A4-5FDC-41E0-A679-5B854D441ADD}" srcOrd="1" destOrd="0" parTransId="{184418E0-9901-43F0-9A79-AEB98D87CFBC}" sibTransId="{452EE390-6549-4860-A665-41B2527E849F}"/>
    <dgm:cxn modelId="{F3B092AC-58EF-49D4-8F1D-D037CBE0C99F}" type="presOf" srcId="{2883BF69-3F29-4ADA-8A9C-5A58A330A647}" destId="{3A339BD7-DAB9-4C58-9E70-B0AF2C3C64D3}" srcOrd="1" destOrd="0" presId="urn:microsoft.com/office/officeart/2005/8/layout/hierarchy2"/>
    <dgm:cxn modelId="{A761FDAE-87DB-4D1F-9C2F-D84AD3B43273}" srcId="{E961DFCD-B0C2-4171-8348-949ECD29F2C0}" destId="{362DA917-7F4E-4B37-BF90-5CEDB8223FA1}" srcOrd="0" destOrd="0" parTransId="{51BB36E6-2757-4C37-B11F-98A6FF22CDCE}" sibTransId="{0733EC47-7264-4159-835F-112FE6E6E706}"/>
    <dgm:cxn modelId="{F6719EAF-C73C-47AD-BCB6-9A6117A2B34D}" type="presOf" srcId="{3F00C0A5-E38B-463B-87C2-21C79CF29C27}" destId="{D7372702-8D27-4259-BD44-6A58B7559FCC}" srcOrd="0" destOrd="0" presId="urn:microsoft.com/office/officeart/2005/8/layout/hierarchy2"/>
    <dgm:cxn modelId="{992462B7-4C42-44D9-ADEB-297A0D3D43EB}" type="presOf" srcId="{9F6ADEDF-5FEB-468B-8866-07E52645730E}" destId="{1996E487-C2B6-48E4-83ED-FA4A26A2D99F}" srcOrd="0" destOrd="0" presId="urn:microsoft.com/office/officeart/2005/8/layout/hierarchy2"/>
    <dgm:cxn modelId="{B7927DB7-CF54-436E-9A0D-B9BBFD345FBA}" type="presOf" srcId="{312646E8-DEC8-413B-B8EE-9C877BE837DF}" destId="{7BF94D17-7D86-4A68-8F51-119453D06197}" srcOrd="1" destOrd="0" presId="urn:microsoft.com/office/officeart/2005/8/layout/hierarchy2"/>
    <dgm:cxn modelId="{6C278ABB-D75F-43FF-88F5-82CAC9CAACC2}" type="presOf" srcId="{99E8B853-181A-4F7C-97E4-71F5CC7F86DD}" destId="{8832E144-74E6-4FFC-BE30-78F98E525D58}" srcOrd="0" destOrd="0" presId="urn:microsoft.com/office/officeart/2005/8/layout/hierarchy2"/>
    <dgm:cxn modelId="{E1A57FBC-BB95-49B5-A473-7171A7091271}" type="presOf" srcId="{9001EBBD-DCDF-496A-9C23-F14595073595}" destId="{DD2372C3-F7EE-4680-963C-0E0CDBCE47DB}" srcOrd="0" destOrd="0" presId="urn:microsoft.com/office/officeart/2005/8/layout/hierarchy2"/>
    <dgm:cxn modelId="{AD6B61BF-D242-4126-97C6-30DD66DCAF7D}" type="presOf" srcId="{A0DEDF87-36F7-450A-BB20-18D96E0BC80C}" destId="{EBB3833B-98C0-428F-951A-A6C1ADA96EB3}" srcOrd="1" destOrd="0" presId="urn:microsoft.com/office/officeart/2005/8/layout/hierarchy2"/>
    <dgm:cxn modelId="{0CE284D1-7211-4138-9511-F680EFDE5BE0}" srcId="{DB3C9951-3474-4682-8B3A-C59F53514C4F}" destId="{EC7D8877-D954-42DB-B3ED-7B51881AEE11}" srcOrd="0" destOrd="0" parTransId="{A0DEDF87-36F7-450A-BB20-18D96E0BC80C}" sibTransId="{2DD2CB83-14AA-4360-90D5-B35B84D31906}"/>
    <dgm:cxn modelId="{57AEDCE5-1E7F-4F2F-AEC2-F49C16EA1915}" type="presOf" srcId="{87E51034-F2CB-4BC6-A21C-2D006E94C645}" destId="{18F11982-E503-4206-B6E8-00397AD87103}" srcOrd="0" destOrd="0" presId="urn:microsoft.com/office/officeart/2005/8/layout/hierarchy2"/>
    <dgm:cxn modelId="{3036DCEE-9C5D-4003-9788-1910BD938959}" type="presOf" srcId="{362DA917-7F4E-4B37-BF90-5CEDB8223FA1}" destId="{96A4EECF-5336-4F7F-A1CA-CF312C4A8F94}" srcOrd="0" destOrd="0" presId="urn:microsoft.com/office/officeart/2005/8/layout/hierarchy2"/>
    <dgm:cxn modelId="{CAAA63F2-A8D7-4D59-9FA4-7367C17E86B7}" srcId="{EC63F40B-9BB5-4552-8B0B-8A3E00877B62}" destId="{91EDB3A7-8D6D-4200-B108-8505BF5D203D}" srcOrd="0" destOrd="0" parTransId="{14D6E538-BBCA-4EFE-B753-EEFFEE62B7A8}" sibTransId="{1B16AAD4-7C72-40F9-A12F-4A61C9D70274}"/>
    <dgm:cxn modelId="{530697F2-B3C8-4D92-AA7B-7EA9789F060F}" type="presOf" srcId="{220C89A5-069F-4FA7-8EFF-7C623ABA8411}" destId="{E58D2353-6166-470F-A120-95838F9F7D25}" srcOrd="1" destOrd="0" presId="urn:microsoft.com/office/officeart/2005/8/layout/hierarchy2"/>
    <dgm:cxn modelId="{82390BFA-5870-42AE-B6F5-9382E257D60D}" type="presOf" srcId="{2BC9E6EC-F924-47EE-A8F1-B5561B045DC3}" destId="{9A30A074-5F0D-4513-953A-9A235E7F7D56}" srcOrd="1" destOrd="0" presId="urn:microsoft.com/office/officeart/2005/8/layout/hierarchy2"/>
    <dgm:cxn modelId="{41472CFF-1EFF-4A93-8A84-241D1AEF8F24}" type="presOf" srcId="{80F2EA44-7408-4926-9DF2-D4FB0294D319}" destId="{88C87836-E9E8-486C-B8A3-A010AF626346}" srcOrd="0" destOrd="0" presId="urn:microsoft.com/office/officeart/2005/8/layout/hierarchy2"/>
    <dgm:cxn modelId="{E7AEF8FF-5182-4255-BD4A-94D135705BB1}" type="presOf" srcId="{53729778-58CC-4BDC-ABAE-D84B91EC4C78}" destId="{E9404DB0-9566-4D9B-8230-8692A81100B6}" srcOrd="0" destOrd="0" presId="urn:microsoft.com/office/officeart/2005/8/layout/hierarchy2"/>
    <dgm:cxn modelId="{D09DD83D-21E5-45DA-952B-1DBCB58BCA3C}" type="presParOf" srcId="{8D3A93CA-A56C-4DC4-8C2F-B06AA2974267}" destId="{794C2118-A68A-47C0-9841-17F747F4619B}" srcOrd="0" destOrd="0" presId="urn:microsoft.com/office/officeart/2005/8/layout/hierarchy2"/>
    <dgm:cxn modelId="{8180128F-2059-4A68-B831-3D84E6F86ACC}" type="presParOf" srcId="{794C2118-A68A-47C0-9841-17F747F4619B}" destId="{082E54F7-0A73-4B94-AC15-F2545223E2C3}" srcOrd="0" destOrd="0" presId="urn:microsoft.com/office/officeart/2005/8/layout/hierarchy2"/>
    <dgm:cxn modelId="{BAB9F6CA-BB6C-4203-BD92-38E3C2C64C44}" type="presParOf" srcId="{794C2118-A68A-47C0-9841-17F747F4619B}" destId="{31AD133E-913A-4534-9388-7D5882EDC19C}" srcOrd="1" destOrd="0" presId="urn:microsoft.com/office/officeart/2005/8/layout/hierarchy2"/>
    <dgm:cxn modelId="{5DBFE477-44D1-4E0A-AB24-6D3BA9FED061}" type="presParOf" srcId="{31AD133E-913A-4534-9388-7D5882EDC19C}" destId="{14AD690D-AF36-45A7-A6E3-09F59C019EEB}" srcOrd="0" destOrd="0" presId="urn:microsoft.com/office/officeart/2005/8/layout/hierarchy2"/>
    <dgm:cxn modelId="{27A7BE24-EC14-425C-B49B-4A9AEEE87AD1}" type="presParOf" srcId="{14AD690D-AF36-45A7-A6E3-09F59C019EEB}" destId="{081C38D4-C07A-4C95-AEF4-D6F58815C7EA}" srcOrd="0" destOrd="0" presId="urn:microsoft.com/office/officeart/2005/8/layout/hierarchy2"/>
    <dgm:cxn modelId="{8E38AC3B-48B1-4739-A2CE-A495F597BA48}" type="presParOf" srcId="{31AD133E-913A-4534-9388-7D5882EDC19C}" destId="{D4DF5FBF-AE87-49FE-BBD9-B83ED9463BA1}" srcOrd="1" destOrd="0" presId="urn:microsoft.com/office/officeart/2005/8/layout/hierarchy2"/>
    <dgm:cxn modelId="{8D63EBB3-31F5-433E-BBB3-5F47F7BDA484}" type="presParOf" srcId="{D4DF5FBF-AE87-49FE-BBD9-B83ED9463BA1}" destId="{96A4EECF-5336-4F7F-A1CA-CF312C4A8F94}" srcOrd="0" destOrd="0" presId="urn:microsoft.com/office/officeart/2005/8/layout/hierarchy2"/>
    <dgm:cxn modelId="{5D6B369D-E506-4E10-87C8-2721651D4100}" type="presParOf" srcId="{D4DF5FBF-AE87-49FE-BBD9-B83ED9463BA1}" destId="{456A3B28-EA48-468F-949B-7E9C6A487CD2}" srcOrd="1" destOrd="0" presId="urn:microsoft.com/office/officeart/2005/8/layout/hierarchy2"/>
    <dgm:cxn modelId="{8DD849EE-BD1C-4F80-A498-7DEF08C4971F}" type="presParOf" srcId="{456A3B28-EA48-468F-949B-7E9C6A487CD2}" destId="{017316FC-52CF-4F6B-AD68-58B5EB525E55}" srcOrd="0" destOrd="0" presId="urn:microsoft.com/office/officeart/2005/8/layout/hierarchy2"/>
    <dgm:cxn modelId="{4B14907F-285A-4770-AEE9-2ED110F2DFE6}" type="presParOf" srcId="{017316FC-52CF-4F6B-AD68-58B5EB525E55}" destId="{9A30A074-5F0D-4513-953A-9A235E7F7D56}" srcOrd="0" destOrd="0" presId="urn:microsoft.com/office/officeart/2005/8/layout/hierarchy2"/>
    <dgm:cxn modelId="{7288861E-3F19-4031-AE13-33FCE3E3FE50}" type="presParOf" srcId="{456A3B28-EA48-468F-949B-7E9C6A487CD2}" destId="{13E787AD-DF5A-4531-89BB-E91AEA0402E1}" srcOrd="1" destOrd="0" presId="urn:microsoft.com/office/officeart/2005/8/layout/hierarchy2"/>
    <dgm:cxn modelId="{581E02C8-A18A-41D0-9D05-6FE7671A5BEC}" type="presParOf" srcId="{13E787AD-DF5A-4531-89BB-E91AEA0402E1}" destId="{18473070-068E-47E0-909E-0A81A925AE0D}" srcOrd="0" destOrd="0" presId="urn:microsoft.com/office/officeart/2005/8/layout/hierarchy2"/>
    <dgm:cxn modelId="{6EDACF04-8421-4FFF-9AFA-33A1D45698E8}" type="presParOf" srcId="{13E787AD-DF5A-4531-89BB-E91AEA0402E1}" destId="{371B787D-5382-4086-A5D7-D4F20C6BA123}" srcOrd="1" destOrd="0" presId="urn:microsoft.com/office/officeart/2005/8/layout/hierarchy2"/>
    <dgm:cxn modelId="{D7608C8E-8597-4296-80BC-B773402E693A}" type="presParOf" srcId="{371B787D-5382-4086-A5D7-D4F20C6BA123}" destId="{CE76BA2D-0811-4FA2-B5AA-4412C1134095}" srcOrd="0" destOrd="0" presId="urn:microsoft.com/office/officeart/2005/8/layout/hierarchy2"/>
    <dgm:cxn modelId="{A228D352-2E0F-4E8F-8481-C5B5F835CFDF}" type="presParOf" srcId="{CE76BA2D-0811-4FA2-B5AA-4412C1134095}" destId="{E807EF16-3B07-4385-B407-76988396484C}" srcOrd="0" destOrd="0" presId="urn:microsoft.com/office/officeart/2005/8/layout/hierarchy2"/>
    <dgm:cxn modelId="{368B0CE4-3FED-4B1C-BB92-956654003986}" type="presParOf" srcId="{371B787D-5382-4086-A5D7-D4F20C6BA123}" destId="{BD6905F3-FB33-4E28-AAB5-2FF2AC1E3BCD}" srcOrd="1" destOrd="0" presId="urn:microsoft.com/office/officeart/2005/8/layout/hierarchy2"/>
    <dgm:cxn modelId="{B489C1A2-9FE1-468D-93AB-B626EC6B4ACF}" type="presParOf" srcId="{BD6905F3-FB33-4E28-AAB5-2FF2AC1E3BCD}" destId="{C83B4112-1121-44BE-B016-1A9223CC6501}" srcOrd="0" destOrd="0" presId="urn:microsoft.com/office/officeart/2005/8/layout/hierarchy2"/>
    <dgm:cxn modelId="{C74903E6-1B16-4D21-9215-A30ED309BBAC}" type="presParOf" srcId="{BD6905F3-FB33-4E28-AAB5-2FF2AC1E3BCD}" destId="{342E7B17-2B2A-4490-A3C0-9AB4DE9BD555}" srcOrd="1" destOrd="0" presId="urn:microsoft.com/office/officeart/2005/8/layout/hierarchy2"/>
    <dgm:cxn modelId="{F0625467-100F-4FDD-BE6F-ACA020A45133}" type="presParOf" srcId="{456A3B28-EA48-468F-949B-7E9C6A487CD2}" destId="{40AAE5ED-4BBC-4D60-A3AE-6F9CC08D2B53}" srcOrd="2" destOrd="0" presId="urn:microsoft.com/office/officeart/2005/8/layout/hierarchy2"/>
    <dgm:cxn modelId="{4DF482A1-0CE2-46A0-9689-19E55C091DE0}" type="presParOf" srcId="{40AAE5ED-4BBC-4D60-A3AE-6F9CC08D2B53}" destId="{9FB74926-5443-4665-A3EB-1BD7B9349594}" srcOrd="0" destOrd="0" presId="urn:microsoft.com/office/officeart/2005/8/layout/hierarchy2"/>
    <dgm:cxn modelId="{69FA2888-35DC-47DA-BBC5-0D1705EB4BEF}" type="presParOf" srcId="{456A3B28-EA48-468F-949B-7E9C6A487CD2}" destId="{1D26A8EE-4087-439E-9FF1-948A9CC04D15}" srcOrd="3" destOrd="0" presId="urn:microsoft.com/office/officeart/2005/8/layout/hierarchy2"/>
    <dgm:cxn modelId="{6EF47A21-BEFE-4C5E-B5E1-5F1689486201}" type="presParOf" srcId="{1D26A8EE-4087-439E-9FF1-948A9CC04D15}" destId="{8919F06A-CD73-4389-B237-80F2CE877EA4}" srcOrd="0" destOrd="0" presId="urn:microsoft.com/office/officeart/2005/8/layout/hierarchy2"/>
    <dgm:cxn modelId="{986C94E9-269C-4AFF-9B15-8B3B4B1D5411}" type="presParOf" srcId="{1D26A8EE-4087-439E-9FF1-948A9CC04D15}" destId="{F1E8F9C1-4E5D-467D-B362-F5D17D165C81}" srcOrd="1" destOrd="0" presId="urn:microsoft.com/office/officeart/2005/8/layout/hierarchy2"/>
    <dgm:cxn modelId="{B6E3C700-6932-41B1-B699-4027E554DD9A}" type="presParOf" srcId="{F1E8F9C1-4E5D-467D-B362-F5D17D165C81}" destId="{014A9B90-8A49-43DE-A59F-8F62FCAC300A}" srcOrd="0" destOrd="0" presId="urn:microsoft.com/office/officeart/2005/8/layout/hierarchy2"/>
    <dgm:cxn modelId="{490EBF44-E6AE-49A5-9BC7-AA64AF9156B9}" type="presParOf" srcId="{014A9B90-8A49-43DE-A59F-8F62FCAC300A}" destId="{8F8EC778-DC3A-4922-B612-A369B3ED9A93}" srcOrd="0" destOrd="0" presId="urn:microsoft.com/office/officeart/2005/8/layout/hierarchy2"/>
    <dgm:cxn modelId="{F3F3386A-D121-4CC5-864A-0E6D8DF363AF}" type="presParOf" srcId="{F1E8F9C1-4E5D-467D-B362-F5D17D165C81}" destId="{B820861E-047C-4F7E-9F05-DCB8C4992901}" srcOrd="1" destOrd="0" presId="urn:microsoft.com/office/officeart/2005/8/layout/hierarchy2"/>
    <dgm:cxn modelId="{7144019D-3B4C-49BC-9AB9-D9D7567AB8BB}" type="presParOf" srcId="{B820861E-047C-4F7E-9F05-DCB8C4992901}" destId="{CD5CAA40-64B9-4752-B7A3-2E1F5EE188DB}" srcOrd="0" destOrd="0" presId="urn:microsoft.com/office/officeart/2005/8/layout/hierarchy2"/>
    <dgm:cxn modelId="{E729CEB9-517B-46FF-A3C3-1C3C11465687}" type="presParOf" srcId="{B820861E-047C-4F7E-9F05-DCB8C4992901}" destId="{9A9B888A-D242-45F7-8D24-E99BA6B4E94F}" srcOrd="1" destOrd="0" presId="urn:microsoft.com/office/officeart/2005/8/layout/hierarchy2"/>
    <dgm:cxn modelId="{2F081877-037C-4B87-8F33-B49329279676}" type="presParOf" srcId="{31AD133E-913A-4534-9388-7D5882EDC19C}" destId="{18F11982-E503-4206-B6E8-00397AD87103}" srcOrd="2" destOrd="0" presId="urn:microsoft.com/office/officeart/2005/8/layout/hierarchy2"/>
    <dgm:cxn modelId="{EAF9C76A-4E61-4514-88AE-D67ECD7F708B}" type="presParOf" srcId="{18F11982-E503-4206-B6E8-00397AD87103}" destId="{BCE0C0AA-C979-467F-A3D3-7C35BEFCDC97}" srcOrd="0" destOrd="0" presId="urn:microsoft.com/office/officeart/2005/8/layout/hierarchy2"/>
    <dgm:cxn modelId="{88278A86-D6E9-4F21-9100-A610A7497416}" type="presParOf" srcId="{31AD133E-913A-4534-9388-7D5882EDC19C}" destId="{37AC67AB-64B2-4547-B5E4-D132988D9E3A}" srcOrd="3" destOrd="0" presId="urn:microsoft.com/office/officeart/2005/8/layout/hierarchy2"/>
    <dgm:cxn modelId="{349E5579-D1E9-4B95-9C54-F5F17ECDFF12}" type="presParOf" srcId="{37AC67AB-64B2-4547-B5E4-D132988D9E3A}" destId="{D466F7FE-5DB2-4DCA-BFFC-832AA31FCA77}" srcOrd="0" destOrd="0" presId="urn:microsoft.com/office/officeart/2005/8/layout/hierarchy2"/>
    <dgm:cxn modelId="{C993A335-9DEB-40AB-AFAF-A696643AE64F}" type="presParOf" srcId="{37AC67AB-64B2-4547-B5E4-D132988D9E3A}" destId="{2F8ED5AC-2B8B-4A63-94B2-F5DA584A63D7}" srcOrd="1" destOrd="0" presId="urn:microsoft.com/office/officeart/2005/8/layout/hierarchy2"/>
    <dgm:cxn modelId="{8ED37D81-D96E-46F0-9D57-86B0B6BF7D5C}" type="presParOf" srcId="{2F8ED5AC-2B8B-4A63-94B2-F5DA584A63D7}" destId="{6AC6A557-7955-4824-85F6-C4A160FB6EF8}" srcOrd="0" destOrd="0" presId="urn:microsoft.com/office/officeart/2005/8/layout/hierarchy2"/>
    <dgm:cxn modelId="{90749B0C-1BF8-4FC3-9235-3048621C09F0}" type="presParOf" srcId="{6AC6A557-7955-4824-85F6-C4A160FB6EF8}" destId="{8AB947D5-86DD-4894-8AFB-1A7C413A8CE6}" srcOrd="0" destOrd="0" presId="urn:microsoft.com/office/officeart/2005/8/layout/hierarchy2"/>
    <dgm:cxn modelId="{081322BF-FBAA-493A-8E01-91CBA38102D0}" type="presParOf" srcId="{2F8ED5AC-2B8B-4A63-94B2-F5DA584A63D7}" destId="{24AAE9C1-25C8-4211-A9A1-8A6576362759}" srcOrd="1" destOrd="0" presId="urn:microsoft.com/office/officeart/2005/8/layout/hierarchy2"/>
    <dgm:cxn modelId="{27E8A93D-D660-4614-9CD9-D90E538B774F}" type="presParOf" srcId="{24AAE9C1-25C8-4211-A9A1-8A6576362759}" destId="{1267BFF3-175C-45B4-A79D-315401578F02}" srcOrd="0" destOrd="0" presId="urn:microsoft.com/office/officeart/2005/8/layout/hierarchy2"/>
    <dgm:cxn modelId="{74D0A2EE-6EB5-43FC-AB57-0A3C9B392B92}" type="presParOf" srcId="{24AAE9C1-25C8-4211-A9A1-8A6576362759}" destId="{B3D395C7-07F9-4C92-8C7B-6ED1F2C2240E}" srcOrd="1" destOrd="0" presId="urn:microsoft.com/office/officeart/2005/8/layout/hierarchy2"/>
    <dgm:cxn modelId="{E7DF7CAC-2EA9-4D27-A5B9-8279BA0AB01D}" type="presParOf" srcId="{B3D395C7-07F9-4C92-8C7B-6ED1F2C2240E}" destId="{E8AF1ED6-FE71-4733-8DE2-07781DBDA836}" srcOrd="0" destOrd="0" presId="urn:microsoft.com/office/officeart/2005/8/layout/hierarchy2"/>
    <dgm:cxn modelId="{B6D6EF5F-4B35-4DFA-9AE6-DB9768C9119D}" type="presParOf" srcId="{E8AF1ED6-FE71-4733-8DE2-07781DBDA836}" destId="{E58D2353-6166-470F-A120-95838F9F7D25}" srcOrd="0" destOrd="0" presId="urn:microsoft.com/office/officeart/2005/8/layout/hierarchy2"/>
    <dgm:cxn modelId="{32C568F5-BEF8-48F2-9259-B553F7F27B0E}" type="presParOf" srcId="{B3D395C7-07F9-4C92-8C7B-6ED1F2C2240E}" destId="{271D77E8-73D0-4A02-AB24-10FA1A63D05A}" srcOrd="1" destOrd="0" presId="urn:microsoft.com/office/officeart/2005/8/layout/hierarchy2"/>
    <dgm:cxn modelId="{BE4772ED-4207-4CCD-88F4-60E320F9CF82}" type="presParOf" srcId="{271D77E8-73D0-4A02-AB24-10FA1A63D05A}" destId="{88C87836-E9E8-486C-B8A3-A010AF626346}" srcOrd="0" destOrd="0" presId="urn:microsoft.com/office/officeart/2005/8/layout/hierarchy2"/>
    <dgm:cxn modelId="{88B02794-5B8E-4AC6-BC3C-7772C972E373}" type="presParOf" srcId="{271D77E8-73D0-4A02-AB24-10FA1A63D05A}" destId="{260D58EB-C15F-4D8C-AF55-03A5D9B20A18}" srcOrd="1" destOrd="0" presId="urn:microsoft.com/office/officeart/2005/8/layout/hierarchy2"/>
    <dgm:cxn modelId="{4F77BDA6-A007-4F92-A9C3-F1641A3CE0F2}" type="presParOf" srcId="{2F8ED5AC-2B8B-4A63-94B2-F5DA584A63D7}" destId="{E6697FF4-2AD2-4671-AB6C-971D91743834}" srcOrd="2" destOrd="0" presId="urn:microsoft.com/office/officeart/2005/8/layout/hierarchy2"/>
    <dgm:cxn modelId="{81AAFEC1-E083-4CD0-8517-387FD07DBB03}" type="presParOf" srcId="{E6697FF4-2AD2-4671-AB6C-971D91743834}" destId="{295A576C-F753-4B34-A36E-8021FE2CCC95}" srcOrd="0" destOrd="0" presId="urn:microsoft.com/office/officeart/2005/8/layout/hierarchy2"/>
    <dgm:cxn modelId="{A1864BBE-3F5F-404E-AD3A-90FDFF03119F}" type="presParOf" srcId="{2F8ED5AC-2B8B-4A63-94B2-F5DA584A63D7}" destId="{AD6AFD73-FF6F-4320-AD60-22244ED4A397}" srcOrd="3" destOrd="0" presId="urn:microsoft.com/office/officeart/2005/8/layout/hierarchy2"/>
    <dgm:cxn modelId="{583627A3-5B84-470F-AAF1-251833898A26}" type="presParOf" srcId="{AD6AFD73-FF6F-4320-AD60-22244ED4A397}" destId="{4EB9B94E-5E5F-490D-897F-39AD03C8831C}" srcOrd="0" destOrd="0" presId="urn:microsoft.com/office/officeart/2005/8/layout/hierarchy2"/>
    <dgm:cxn modelId="{ADCF4CA6-0BDC-4C8F-AE5C-D248A18EBBD6}" type="presParOf" srcId="{AD6AFD73-FF6F-4320-AD60-22244ED4A397}" destId="{9796A163-6865-4FE7-8537-85D7BE2DC88C}" srcOrd="1" destOrd="0" presId="urn:microsoft.com/office/officeart/2005/8/layout/hierarchy2"/>
    <dgm:cxn modelId="{C3CE656E-17D6-4841-BF2B-2650BDEF5B47}" type="presParOf" srcId="{9796A163-6865-4FE7-8537-85D7BE2DC88C}" destId="{682BCD42-C831-4705-B301-9D40CD2A4709}" srcOrd="0" destOrd="0" presId="urn:microsoft.com/office/officeart/2005/8/layout/hierarchy2"/>
    <dgm:cxn modelId="{967466C1-E570-4166-A86A-974971D26B8A}" type="presParOf" srcId="{682BCD42-C831-4705-B301-9D40CD2A4709}" destId="{3A339BD7-DAB9-4C58-9E70-B0AF2C3C64D3}" srcOrd="0" destOrd="0" presId="urn:microsoft.com/office/officeart/2005/8/layout/hierarchy2"/>
    <dgm:cxn modelId="{520613CE-CF69-4162-874A-48FD17908F3F}" type="presParOf" srcId="{9796A163-6865-4FE7-8537-85D7BE2DC88C}" destId="{445749C0-DB1F-436D-9F87-577A67DF354F}" srcOrd="1" destOrd="0" presId="urn:microsoft.com/office/officeart/2005/8/layout/hierarchy2"/>
    <dgm:cxn modelId="{7E117585-AE61-4037-9BC7-A548F8B21218}" type="presParOf" srcId="{445749C0-DB1F-436D-9F87-577A67DF354F}" destId="{E9404DB0-9566-4D9B-8230-8692A81100B6}" srcOrd="0" destOrd="0" presId="urn:microsoft.com/office/officeart/2005/8/layout/hierarchy2"/>
    <dgm:cxn modelId="{1960854B-9358-4920-8DF4-20D3063EC694}" type="presParOf" srcId="{445749C0-DB1F-436D-9F87-577A67DF354F}" destId="{A2F4ED42-A268-4E21-9F3B-F07FEE6DF73B}" srcOrd="1" destOrd="0" presId="urn:microsoft.com/office/officeart/2005/8/layout/hierarchy2"/>
    <dgm:cxn modelId="{32C51869-F0B1-459C-A80A-3A6710E70194}" type="presParOf" srcId="{31AD133E-913A-4534-9388-7D5882EDC19C}" destId="{8832E144-74E6-4FFC-BE30-78F98E525D58}" srcOrd="4" destOrd="0" presId="urn:microsoft.com/office/officeart/2005/8/layout/hierarchy2"/>
    <dgm:cxn modelId="{08B31E50-A2C9-458F-9619-82E7B91B54C0}" type="presParOf" srcId="{8832E144-74E6-4FFC-BE30-78F98E525D58}" destId="{16D2669E-9990-47A6-91FF-BE229B1D305D}" srcOrd="0" destOrd="0" presId="urn:microsoft.com/office/officeart/2005/8/layout/hierarchy2"/>
    <dgm:cxn modelId="{DBB306EF-BEFB-44C0-92BC-D15D2A89BE94}" type="presParOf" srcId="{31AD133E-913A-4534-9388-7D5882EDC19C}" destId="{B6C283BB-BDF8-4327-82E4-87BD69931034}" srcOrd="5" destOrd="0" presId="urn:microsoft.com/office/officeart/2005/8/layout/hierarchy2"/>
    <dgm:cxn modelId="{C499F2CC-CE83-42B1-82D9-CCD0508FE8E2}" type="presParOf" srcId="{B6C283BB-BDF8-4327-82E4-87BD69931034}" destId="{FB10445E-69F4-4400-85DB-18378B12ED97}" srcOrd="0" destOrd="0" presId="urn:microsoft.com/office/officeart/2005/8/layout/hierarchy2"/>
    <dgm:cxn modelId="{2E4C2B3A-E656-48F1-BC10-5660ED73BF9E}" type="presParOf" srcId="{B6C283BB-BDF8-4327-82E4-87BD69931034}" destId="{462910A6-FDF2-4AAB-9F9C-29C7F20BE10E}" srcOrd="1" destOrd="0" presId="urn:microsoft.com/office/officeart/2005/8/layout/hierarchy2"/>
    <dgm:cxn modelId="{0ED7C29A-5C20-4168-9F84-25E1431A6131}" type="presParOf" srcId="{462910A6-FDF2-4AAB-9F9C-29C7F20BE10E}" destId="{60DBC87E-90B2-47A9-881B-36F6C1943E9D}" srcOrd="0" destOrd="0" presId="urn:microsoft.com/office/officeart/2005/8/layout/hierarchy2"/>
    <dgm:cxn modelId="{A330F229-0E0D-4F9E-AAC9-96BE76A23D5F}" type="presParOf" srcId="{60DBC87E-90B2-47A9-881B-36F6C1943E9D}" destId="{EBB3833B-98C0-428F-951A-A6C1ADA96EB3}" srcOrd="0" destOrd="0" presId="urn:microsoft.com/office/officeart/2005/8/layout/hierarchy2"/>
    <dgm:cxn modelId="{17FE8339-5930-4709-AD8F-FC483F173C3A}" type="presParOf" srcId="{462910A6-FDF2-4AAB-9F9C-29C7F20BE10E}" destId="{BD17E663-7DB3-4855-849A-BBB179DD9C63}" srcOrd="1" destOrd="0" presId="urn:microsoft.com/office/officeart/2005/8/layout/hierarchy2"/>
    <dgm:cxn modelId="{4C79D58E-7243-4E50-BDD2-E238CA96C11E}" type="presParOf" srcId="{BD17E663-7DB3-4855-849A-BBB179DD9C63}" destId="{4FCE31F0-259E-4B98-B779-4B74FDA1750E}" srcOrd="0" destOrd="0" presId="urn:microsoft.com/office/officeart/2005/8/layout/hierarchy2"/>
    <dgm:cxn modelId="{EE4F8C9F-7140-47C7-85CC-DD5617F51873}" type="presParOf" srcId="{BD17E663-7DB3-4855-849A-BBB179DD9C63}" destId="{F26518CB-CD78-4103-988E-08CB66477527}" srcOrd="1" destOrd="0" presId="urn:microsoft.com/office/officeart/2005/8/layout/hierarchy2"/>
    <dgm:cxn modelId="{EBC3157D-6F5D-45BF-BBD2-EC0F9C605EB6}" type="presParOf" srcId="{F26518CB-CD78-4103-988E-08CB66477527}" destId="{BFC9F301-62BB-42A7-8DB3-963E055705E3}" srcOrd="0" destOrd="0" presId="urn:microsoft.com/office/officeart/2005/8/layout/hierarchy2"/>
    <dgm:cxn modelId="{4995E217-CF9E-443D-AA00-66611DC87F43}" type="presParOf" srcId="{BFC9F301-62BB-42A7-8DB3-963E055705E3}" destId="{7BF94D17-7D86-4A68-8F51-119453D06197}" srcOrd="0" destOrd="0" presId="urn:microsoft.com/office/officeart/2005/8/layout/hierarchy2"/>
    <dgm:cxn modelId="{1164CE8F-3D2F-403D-8849-A93EC7040A72}" type="presParOf" srcId="{F26518CB-CD78-4103-988E-08CB66477527}" destId="{27EE9C61-F653-4544-A171-14A32C4D3868}" srcOrd="1" destOrd="0" presId="urn:microsoft.com/office/officeart/2005/8/layout/hierarchy2"/>
    <dgm:cxn modelId="{32821FAC-906D-4143-ABDF-BA15B15CF3AE}" type="presParOf" srcId="{27EE9C61-F653-4544-A171-14A32C4D3868}" destId="{59F13E7E-B865-447F-B032-F4A4D69AEE1A}" srcOrd="0" destOrd="0" presId="urn:microsoft.com/office/officeart/2005/8/layout/hierarchy2"/>
    <dgm:cxn modelId="{F0A853E6-EEAF-484C-A9DC-AD547D78E64A}" type="presParOf" srcId="{27EE9C61-F653-4544-A171-14A32C4D3868}" destId="{F29FB730-07D8-48FF-BA4E-2B3497AEE21C}" srcOrd="1" destOrd="0" presId="urn:microsoft.com/office/officeart/2005/8/layout/hierarchy2"/>
    <dgm:cxn modelId="{D0BC5AC5-B623-4478-A3DC-E6CBF8F28A4D}" type="presParOf" srcId="{F26518CB-CD78-4103-988E-08CB66477527}" destId="{1996E487-C2B6-48E4-83ED-FA4A26A2D99F}" srcOrd="2" destOrd="0" presId="urn:microsoft.com/office/officeart/2005/8/layout/hierarchy2"/>
    <dgm:cxn modelId="{C80B7D82-E8C0-4BE2-AB94-19C33107DA0C}" type="presParOf" srcId="{1996E487-C2B6-48E4-83ED-FA4A26A2D99F}" destId="{8B87757A-D293-47A9-A09F-07C12216D0CF}" srcOrd="0" destOrd="0" presId="urn:microsoft.com/office/officeart/2005/8/layout/hierarchy2"/>
    <dgm:cxn modelId="{D5A31B75-03D6-4069-9C87-ED20B1E50EB4}" type="presParOf" srcId="{F26518CB-CD78-4103-988E-08CB66477527}" destId="{A3717119-4444-4223-87B4-964FDD7CFB27}" srcOrd="3" destOrd="0" presId="urn:microsoft.com/office/officeart/2005/8/layout/hierarchy2"/>
    <dgm:cxn modelId="{FBF91ADE-D738-4740-8FB3-ACB07A0773A6}" type="presParOf" srcId="{A3717119-4444-4223-87B4-964FDD7CFB27}" destId="{DD2372C3-F7EE-4680-963C-0E0CDBCE47DB}" srcOrd="0" destOrd="0" presId="urn:microsoft.com/office/officeart/2005/8/layout/hierarchy2"/>
    <dgm:cxn modelId="{C992FD85-33B1-42BC-9447-7CAB4BC0436C}" type="presParOf" srcId="{A3717119-4444-4223-87B4-964FDD7CFB27}" destId="{B6BB9C98-209F-488A-A33F-7F4915A5319C}" srcOrd="1" destOrd="0" presId="urn:microsoft.com/office/officeart/2005/8/layout/hierarchy2"/>
    <dgm:cxn modelId="{0F231AFD-C09F-4AEF-B5C9-02EE26C4A824}" type="presParOf" srcId="{462910A6-FDF2-4AAB-9F9C-29C7F20BE10E}" destId="{D7372702-8D27-4259-BD44-6A58B7559FCC}" srcOrd="2" destOrd="0" presId="urn:microsoft.com/office/officeart/2005/8/layout/hierarchy2"/>
    <dgm:cxn modelId="{1AD09C1B-3C11-4CC1-BEAA-9B043B9C8231}" type="presParOf" srcId="{D7372702-8D27-4259-BD44-6A58B7559FCC}" destId="{45CE1158-E47F-45D2-8B28-0D8E5AEF29CD}" srcOrd="0" destOrd="0" presId="urn:microsoft.com/office/officeart/2005/8/layout/hierarchy2"/>
    <dgm:cxn modelId="{DCB071C2-1659-452E-BB12-7A4CA19FE3E9}" type="presParOf" srcId="{462910A6-FDF2-4AAB-9F9C-29C7F20BE10E}" destId="{A518A290-DD8B-4F86-98F1-0E92E31200C0}" srcOrd="3" destOrd="0" presId="urn:microsoft.com/office/officeart/2005/8/layout/hierarchy2"/>
    <dgm:cxn modelId="{64EEE6F2-92CC-44FF-A90E-8AA748453D08}" type="presParOf" srcId="{A518A290-DD8B-4F86-98F1-0E92E31200C0}" destId="{86BD4C1E-79A6-4CBE-AC35-EA12091F0FD6}" srcOrd="0" destOrd="0" presId="urn:microsoft.com/office/officeart/2005/8/layout/hierarchy2"/>
    <dgm:cxn modelId="{352A9086-0576-4661-B207-471A2149E53E}" type="presParOf" srcId="{A518A290-DD8B-4F86-98F1-0E92E31200C0}" destId="{7096D291-95C1-4403-B53E-1BC80E8926D0}" srcOrd="1" destOrd="0" presId="urn:microsoft.com/office/officeart/2005/8/layout/hierarchy2"/>
    <dgm:cxn modelId="{36D0A247-F6CC-4DD8-B172-F7C58E3FCA11}" type="presParOf" srcId="{7096D291-95C1-4403-B53E-1BC80E8926D0}" destId="{16789E31-7210-4DDA-82AD-3F73E4B0D7CD}" srcOrd="0" destOrd="0" presId="urn:microsoft.com/office/officeart/2005/8/layout/hierarchy2"/>
    <dgm:cxn modelId="{08B16071-1C3D-4AE8-BF72-8DBCC78C1C82}" type="presParOf" srcId="{16789E31-7210-4DDA-82AD-3F73E4B0D7CD}" destId="{62270912-3D4E-4759-B2D0-4AB221F91E89}" srcOrd="0" destOrd="0" presId="urn:microsoft.com/office/officeart/2005/8/layout/hierarchy2"/>
    <dgm:cxn modelId="{3622768B-F273-4C93-A4C1-8FFD4DD5A362}" type="presParOf" srcId="{7096D291-95C1-4403-B53E-1BC80E8926D0}" destId="{1D0F91BF-1338-4F1B-9924-CA005BD10F16}" srcOrd="1" destOrd="0" presId="urn:microsoft.com/office/officeart/2005/8/layout/hierarchy2"/>
    <dgm:cxn modelId="{6EDD934F-4410-4407-9AE0-4A0E18ACD274}" type="presParOf" srcId="{1D0F91BF-1338-4F1B-9924-CA005BD10F16}" destId="{7BD2012A-6086-4221-BA0E-7D29223DFC73}" srcOrd="0" destOrd="0" presId="urn:microsoft.com/office/officeart/2005/8/layout/hierarchy2"/>
    <dgm:cxn modelId="{D3C36C44-AE8A-4FC5-AF17-CEC2CE1A9032}" type="presParOf" srcId="{1D0F91BF-1338-4F1B-9924-CA005BD10F16}" destId="{B5C21A72-BA67-467E-AA8E-F3B56CD23968}" srcOrd="1" destOrd="0" presId="urn:microsoft.com/office/officeart/2005/8/layout/hierarchy2"/>
    <dgm:cxn modelId="{ED29C98F-69F7-4A4B-BBEF-EF00755E8AF2}" type="presParOf" srcId="{7096D291-95C1-4403-B53E-1BC80E8926D0}" destId="{AB2479D8-AB48-4E17-816A-B91D31477CA0}" srcOrd="2" destOrd="0" presId="urn:microsoft.com/office/officeart/2005/8/layout/hierarchy2"/>
    <dgm:cxn modelId="{C0D8B30A-C40D-49D2-95D5-95524153A9E9}" type="presParOf" srcId="{AB2479D8-AB48-4E17-816A-B91D31477CA0}" destId="{CE66C941-AA02-4CB1-B608-223F66130652}" srcOrd="0" destOrd="0" presId="urn:microsoft.com/office/officeart/2005/8/layout/hierarchy2"/>
    <dgm:cxn modelId="{FF3BE2DF-10E4-42D3-BCA7-1AD77BCC0751}" type="presParOf" srcId="{7096D291-95C1-4403-B53E-1BC80E8926D0}" destId="{AD54987D-69A7-4E5B-958A-71424D8963EE}" srcOrd="3" destOrd="0" presId="urn:microsoft.com/office/officeart/2005/8/layout/hierarchy2"/>
    <dgm:cxn modelId="{7BAADC75-53A1-470D-B0A2-45D3C69CB34F}" type="presParOf" srcId="{AD54987D-69A7-4E5B-958A-71424D8963EE}" destId="{8E85490F-4667-4FF8-B0B0-3BD0036768AA}" srcOrd="0" destOrd="0" presId="urn:microsoft.com/office/officeart/2005/8/layout/hierarchy2"/>
    <dgm:cxn modelId="{0D372E8D-2928-4155-A32C-43E335C9799D}" type="presParOf" srcId="{AD54987D-69A7-4E5B-958A-71424D8963EE}" destId="{7A689378-940E-4F78-898D-F96D2C14665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AA781-3CBF-4C75-9A23-775D0A96DBED}">
      <dsp:nvSpPr>
        <dsp:cNvPr id="0" name=""/>
        <dsp:cNvSpPr/>
      </dsp:nvSpPr>
      <dsp:spPr>
        <a:xfrm>
          <a:off x="3509408" y="0"/>
          <a:ext cx="5264113" cy="141125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a:latin typeface="+mn-lt"/>
            </a:rPr>
            <a:t>Establish specific access levels based on job functions, ensuring each role only has permissions necessary for its responsibilities</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latin typeface="+mn-lt"/>
            </a:rPr>
            <a:t>Conduct regular audits of access roles to align with evolving job requirements, reducing permission creep over time</a:t>
          </a:r>
        </a:p>
      </dsp:txBody>
      <dsp:txXfrm>
        <a:off x="3509408" y="176407"/>
        <a:ext cx="4734893" cy="1058439"/>
      </dsp:txXfrm>
    </dsp:sp>
    <dsp:sp modelId="{B2461519-34F1-41DA-B191-A142600C9629}">
      <dsp:nvSpPr>
        <dsp:cNvPr id="0" name=""/>
        <dsp:cNvSpPr/>
      </dsp:nvSpPr>
      <dsp:spPr>
        <a:xfrm>
          <a:off x="0" y="0"/>
          <a:ext cx="3509408" cy="1411253"/>
        </a:xfrm>
        <a:prstGeom prst="roundRect">
          <a:avLst/>
        </a:prstGeom>
        <a:solidFill>
          <a:srgbClr val="5B9BD5">
            <a:alpha val="49020"/>
          </a:srgb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kern="1200">
              <a:solidFill>
                <a:schemeClr val="tx1"/>
              </a:solidFill>
              <a:latin typeface="+mn-lt"/>
            </a:rPr>
            <a:t>Role-Based Access Control (RBAC)</a:t>
          </a:r>
        </a:p>
      </dsp:txBody>
      <dsp:txXfrm>
        <a:off x="68892" y="68892"/>
        <a:ext cx="3371624" cy="1273469"/>
      </dsp:txXfrm>
    </dsp:sp>
    <dsp:sp modelId="{9318186E-A733-4559-A939-6A71F6B94ACE}">
      <dsp:nvSpPr>
        <dsp:cNvPr id="0" name=""/>
        <dsp:cNvSpPr/>
      </dsp:nvSpPr>
      <dsp:spPr>
        <a:xfrm>
          <a:off x="3509408" y="1552378"/>
          <a:ext cx="5264113" cy="141125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a:latin typeface="+mn-lt"/>
            </a:rPr>
            <a:t>Isolate high-risk data from general access by implementing network segmentation, limiting access to sensitive information</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latin typeface="+mn-lt"/>
            </a:rPr>
            <a:t>Limit access to critical data strictly to personnel who need it, minimizing potential exposure in case of a breach</a:t>
          </a:r>
        </a:p>
      </dsp:txBody>
      <dsp:txXfrm>
        <a:off x="3509408" y="1728785"/>
        <a:ext cx="4734893" cy="1058439"/>
      </dsp:txXfrm>
    </dsp:sp>
    <dsp:sp modelId="{B69E4E4A-588F-4D5D-8FF3-3BEE95B46DAE}">
      <dsp:nvSpPr>
        <dsp:cNvPr id="0" name=""/>
        <dsp:cNvSpPr/>
      </dsp:nvSpPr>
      <dsp:spPr>
        <a:xfrm>
          <a:off x="0" y="1552378"/>
          <a:ext cx="3509408" cy="1411253"/>
        </a:xfrm>
        <a:prstGeom prst="roundRect">
          <a:avLst/>
        </a:prstGeom>
        <a:solidFill>
          <a:srgbClr val="5B9BD5">
            <a:alpha val="49020"/>
          </a:srgb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kern="1200">
              <a:solidFill>
                <a:schemeClr val="tx1"/>
              </a:solidFill>
              <a:latin typeface="+mn-lt"/>
            </a:rPr>
            <a:t>High-Risk Data Segmentation</a:t>
          </a:r>
        </a:p>
      </dsp:txBody>
      <dsp:txXfrm>
        <a:off x="68892" y="1621270"/>
        <a:ext cx="3371624" cy="1273469"/>
      </dsp:txXfrm>
    </dsp:sp>
    <dsp:sp modelId="{7AED527F-AC92-4A51-966F-E133F6FBF8B9}">
      <dsp:nvSpPr>
        <dsp:cNvPr id="0" name=""/>
        <dsp:cNvSpPr/>
      </dsp:nvSpPr>
      <dsp:spPr>
        <a:xfrm>
          <a:off x="3509408" y="3104756"/>
          <a:ext cx="5264113" cy="1411253"/>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a:latin typeface="+mn-lt"/>
            </a:rPr>
            <a:t>For accessing high-risk resources, mandate dual approval to add an additional layer of security and oversight</a:t>
          </a:r>
        </a:p>
        <a:p>
          <a:pPr marL="114300" lvl="1" indent="-114300" algn="l" defTabSz="622300">
            <a:lnSpc>
              <a:spcPct val="90000"/>
            </a:lnSpc>
            <a:spcBef>
              <a:spcPct val="0"/>
            </a:spcBef>
            <a:spcAft>
              <a:spcPct val="15000"/>
            </a:spcAft>
            <a:buChar char="•"/>
          </a:pPr>
          <a:r>
            <a:rPr lang="en-US" sz="1400" kern="1200">
              <a:latin typeface="+mn-lt"/>
            </a:rPr>
            <a:t>Deploy PAWs for administrative functions to separate privileged actions from routine tasks, reducing phishing-related risks</a:t>
          </a:r>
        </a:p>
      </dsp:txBody>
      <dsp:txXfrm>
        <a:off x="3509408" y="3281163"/>
        <a:ext cx="4734893" cy="1058439"/>
      </dsp:txXfrm>
    </dsp:sp>
    <dsp:sp modelId="{C6DC3ADB-2F21-4EFB-AB4F-E1C844E34C17}">
      <dsp:nvSpPr>
        <dsp:cNvPr id="0" name=""/>
        <dsp:cNvSpPr/>
      </dsp:nvSpPr>
      <dsp:spPr>
        <a:xfrm>
          <a:off x="0" y="3104756"/>
          <a:ext cx="3509408" cy="1411253"/>
        </a:xfrm>
        <a:prstGeom prst="roundRect">
          <a:avLst/>
        </a:prstGeom>
        <a:solidFill>
          <a:srgbClr val="5B9BD5">
            <a:alpha val="49020"/>
          </a:srgb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1" kern="1200">
              <a:solidFill>
                <a:schemeClr val="tx1"/>
              </a:solidFill>
              <a:latin typeface="+mn-lt"/>
            </a:rPr>
            <a:t>Multi-Approval for Privileged Access</a:t>
          </a:r>
        </a:p>
      </dsp:txBody>
      <dsp:txXfrm>
        <a:off x="68892" y="3173648"/>
        <a:ext cx="3371624" cy="12734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E54F7-0A73-4B94-AC15-F2545223E2C3}">
      <dsp:nvSpPr>
        <dsp:cNvPr id="0" name=""/>
        <dsp:cNvSpPr/>
      </dsp:nvSpPr>
      <dsp:spPr>
        <a:xfrm>
          <a:off x="3223102" y="1821848"/>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Why did </a:t>
          </a:r>
          <a:r>
            <a:rPr lang="en-US" sz="1100" kern="1200" err="1">
              <a:latin typeface="Calibri Light" panose="020F0302020204030204"/>
            </a:rPr>
            <a:t>Teamviewer</a:t>
          </a:r>
          <a:r>
            <a:rPr lang="en-US" sz="1100" kern="1200">
              <a:latin typeface="Calibri Light" panose="020F0302020204030204"/>
            </a:rPr>
            <a:t> have a cyber breach?</a:t>
          </a:r>
          <a:endParaRPr lang="en-US" sz="1100" kern="1200"/>
        </a:p>
      </dsp:txBody>
      <dsp:txXfrm>
        <a:off x="3238564" y="1837310"/>
        <a:ext cx="1024924" cy="497000"/>
      </dsp:txXfrm>
    </dsp:sp>
    <dsp:sp modelId="{14AD690D-AF36-45A7-A6E3-09F59C019EEB}">
      <dsp:nvSpPr>
        <dsp:cNvPr id="0" name=""/>
        <dsp:cNvSpPr/>
      </dsp:nvSpPr>
      <dsp:spPr>
        <a:xfrm rot="17132988">
          <a:off x="3702396" y="1316977"/>
          <a:ext cx="1575446" cy="19885"/>
        </a:xfrm>
        <a:custGeom>
          <a:avLst/>
          <a:gdLst/>
          <a:ahLst/>
          <a:cxnLst/>
          <a:rect l="0" t="0" r="0" b="0"/>
          <a:pathLst>
            <a:path>
              <a:moveTo>
                <a:pt x="0" y="9942"/>
              </a:moveTo>
              <a:lnTo>
                <a:pt x="1575446" y="99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50733" y="1287533"/>
        <a:ext cx="78772" cy="78772"/>
      </dsp:txXfrm>
    </dsp:sp>
    <dsp:sp modelId="{96A4EECF-5336-4F7F-A1CA-CF312C4A8F94}">
      <dsp:nvSpPr>
        <dsp:cNvPr id="0" name=""/>
        <dsp:cNvSpPr/>
      </dsp:nvSpPr>
      <dsp:spPr>
        <a:xfrm>
          <a:off x="4701289" y="304066"/>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Lack of employee training</a:t>
          </a:r>
        </a:p>
      </dsp:txBody>
      <dsp:txXfrm>
        <a:off x="4716751" y="319528"/>
        <a:ext cx="1024924" cy="497000"/>
      </dsp:txXfrm>
    </dsp:sp>
    <dsp:sp modelId="{017316FC-52CF-4F6B-AD68-58B5EB525E55}">
      <dsp:nvSpPr>
        <dsp:cNvPr id="0" name=""/>
        <dsp:cNvSpPr/>
      </dsp:nvSpPr>
      <dsp:spPr>
        <a:xfrm rot="19457599">
          <a:off x="5708251" y="406308"/>
          <a:ext cx="520112" cy="19885"/>
        </a:xfrm>
        <a:custGeom>
          <a:avLst/>
          <a:gdLst/>
          <a:ahLst/>
          <a:cxnLst/>
          <a:rect l="0" t="0" r="0" b="0"/>
          <a:pathLst>
            <a:path>
              <a:moveTo>
                <a:pt x="0" y="9942"/>
              </a:moveTo>
              <a:lnTo>
                <a:pt x="52011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55304" y="403247"/>
        <a:ext cx="26005" cy="26005"/>
      </dsp:txXfrm>
    </dsp:sp>
    <dsp:sp modelId="{18473070-068E-47E0-909E-0A81A925AE0D}">
      <dsp:nvSpPr>
        <dsp:cNvPr id="0" name=""/>
        <dsp:cNvSpPr/>
      </dsp:nvSpPr>
      <dsp:spPr>
        <a:xfrm>
          <a:off x="6179477" y="510"/>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Phishing</a:t>
          </a:r>
        </a:p>
      </dsp:txBody>
      <dsp:txXfrm>
        <a:off x="6194939" y="15972"/>
        <a:ext cx="1024924" cy="497000"/>
      </dsp:txXfrm>
    </dsp:sp>
    <dsp:sp modelId="{CE76BA2D-0811-4FA2-B5AA-4412C1134095}">
      <dsp:nvSpPr>
        <dsp:cNvPr id="0" name=""/>
        <dsp:cNvSpPr/>
      </dsp:nvSpPr>
      <dsp:spPr>
        <a:xfrm>
          <a:off x="7235325" y="254529"/>
          <a:ext cx="422339" cy="19885"/>
        </a:xfrm>
        <a:custGeom>
          <a:avLst/>
          <a:gdLst/>
          <a:ahLst/>
          <a:cxnLst/>
          <a:rect l="0" t="0" r="0" b="0"/>
          <a:pathLst>
            <a:path>
              <a:moveTo>
                <a:pt x="0" y="9942"/>
              </a:moveTo>
              <a:lnTo>
                <a:pt x="42233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5936" y="253913"/>
        <a:ext cx="21116" cy="21116"/>
      </dsp:txXfrm>
    </dsp:sp>
    <dsp:sp modelId="{C83B4112-1121-44BE-B016-1A9223CC6501}">
      <dsp:nvSpPr>
        <dsp:cNvPr id="0" name=""/>
        <dsp:cNvSpPr/>
      </dsp:nvSpPr>
      <dsp:spPr>
        <a:xfrm>
          <a:off x="7657664" y="510"/>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Opening unknown E-mail, link, file</a:t>
          </a:r>
        </a:p>
      </dsp:txBody>
      <dsp:txXfrm>
        <a:off x="7673126" y="15972"/>
        <a:ext cx="1024924" cy="497000"/>
      </dsp:txXfrm>
    </dsp:sp>
    <dsp:sp modelId="{40AAE5ED-4BBC-4D60-A3AE-6F9CC08D2B53}">
      <dsp:nvSpPr>
        <dsp:cNvPr id="0" name=""/>
        <dsp:cNvSpPr/>
      </dsp:nvSpPr>
      <dsp:spPr>
        <a:xfrm rot="2142401">
          <a:off x="5708251" y="709864"/>
          <a:ext cx="520112" cy="19885"/>
        </a:xfrm>
        <a:custGeom>
          <a:avLst/>
          <a:gdLst/>
          <a:ahLst/>
          <a:cxnLst/>
          <a:rect l="0" t="0" r="0" b="0"/>
          <a:pathLst>
            <a:path>
              <a:moveTo>
                <a:pt x="0" y="9942"/>
              </a:moveTo>
              <a:lnTo>
                <a:pt x="52011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55304" y="706804"/>
        <a:ext cx="26005" cy="26005"/>
      </dsp:txXfrm>
    </dsp:sp>
    <dsp:sp modelId="{8919F06A-CD73-4389-B237-80F2CE877EA4}">
      <dsp:nvSpPr>
        <dsp:cNvPr id="0" name=""/>
        <dsp:cNvSpPr/>
      </dsp:nvSpPr>
      <dsp:spPr>
        <a:xfrm>
          <a:off x="6179477" y="607623"/>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Lack of sense in security procedures</a:t>
          </a:r>
        </a:p>
      </dsp:txBody>
      <dsp:txXfrm>
        <a:off x="6194939" y="623085"/>
        <a:ext cx="1024924" cy="497000"/>
      </dsp:txXfrm>
    </dsp:sp>
    <dsp:sp modelId="{014A9B90-8A49-43DE-A59F-8F62FCAC300A}">
      <dsp:nvSpPr>
        <dsp:cNvPr id="0" name=""/>
        <dsp:cNvSpPr/>
      </dsp:nvSpPr>
      <dsp:spPr>
        <a:xfrm>
          <a:off x="7235325" y="861642"/>
          <a:ext cx="422339" cy="19885"/>
        </a:xfrm>
        <a:custGeom>
          <a:avLst/>
          <a:gdLst/>
          <a:ahLst/>
          <a:cxnLst/>
          <a:rect l="0" t="0" r="0" b="0"/>
          <a:pathLst>
            <a:path>
              <a:moveTo>
                <a:pt x="0" y="9942"/>
              </a:moveTo>
              <a:lnTo>
                <a:pt x="42233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5936" y="861026"/>
        <a:ext cx="21116" cy="21116"/>
      </dsp:txXfrm>
    </dsp:sp>
    <dsp:sp modelId="{CD5CAA40-64B9-4752-B7A3-2E1F5EE188DB}">
      <dsp:nvSpPr>
        <dsp:cNvPr id="0" name=""/>
        <dsp:cNvSpPr/>
      </dsp:nvSpPr>
      <dsp:spPr>
        <a:xfrm>
          <a:off x="7657664" y="607623"/>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solidFill>
                <a:schemeClr val="bg1"/>
              </a:solidFill>
              <a:latin typeface="Calibri"/>
              <a:cs typeface="Calibri"/>
            </a:rPr>
            <a:t>Using same password on public websites</a:t>
          </a:r>
          <a:endParaRPr lang="en-US" sz="1100" kern="1200">
            <a:solidFill>
              <a:schemeClr val="bg1"/>
            </a:solidFill>
            <a:latin typeface="Calibri Light" panose="020F0302020204030204"/>
          </a:endParaRPr>
        </a:p>
      </dsp:txBody>
      <dsp:txXfrm>
        <a:off x="7673126" y="623085"/>
        <a:ext cx="1024924" cy="497000"/>
      </dsp:txXfrm>
    </dsp:sp>
    <dsp:sp modelId="{18F11982-E503-4206-B6E8-00397AD87103}">
      <dsp:nvSpPr>
        <dsp:cNvPr id="0" name=""/>
        <dsp:cNvSpPr/>
      </dsp:nvSpPr>
      <dsp:spPr>
        <a:xfrm rot="19457599">
          <a:off x="4230063" y="1924089"/>
          <a:ext cx="520112" cy="19885"/>
        </a:xfrm>
        <a:custGeom>
          <a:avLst/>
          <a:gdLst/>
          <a:ahLst/>
          <a:cxnLst/>
          <a:rect l="0" t="0" r="0" b="0"/>
          <a:pathLst>
            <a:path>
              <a:moveTo>
                <a:pt x="0" y="9942"/>
              </a:moveTo>
              <a:lnTo>
                <a:pt x="520112" y="99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77117" y="1921029"/>
        <a:ext cx="26005" cy="26005"/>
      </dsp:txXfrm>
    </dsp:sp>
    <dsp:sp modelId="{D466F7FE-5DB2-4DCA-BFFC-832AA31FCA77}">
      <dsp:nvSpPr>
        <dsp:cNvPr id="0" name=""/>
        <dsp:cNvSpPr/>
      </dsp:nvSpPr>
      <dsp:spPr>
        <a:xfrm>
          <a:off x="4701289" y="1518292"/>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Lack of monitoring &amp; controls</a:t>
          </a:r>
          <a:endParaRPr lang="en-US" sz="1100" kern="1200"/>
        </a:p>
      </dsp:txBody>
      <dsp:txXfrm>
        <a:off x="4716751" y="1533754"/>
        <a:ext cx="1024924" cy="497000"/>
      </dsp:txXfrm>
    </dsp:sp>
    <dsp:sp modelId="{6AC6A557-7955-4824-85F6-C4A160FB6EF8}">
      <dsp:nvSpPr>
        <dsp:cNvPr id="0" name=""/>
        <dsp:cNvSpPr/>
      </dsp:nvSpPr>
      <dsp:spPr>
        <a:xfrm rot="19457599">
          <a:off x="5708251" y="1620533"/>
          <a:ext cx="520112" cy="19885"/>
        </a:xfrm>
        <a:custGeom>
          <a:avLst/>
          <a:gdLst/>
          <a:ahLst/>
          <a:cxnLst/>
          <a:rect l="0" t="0" r="0" b="0"/>
          <a:pathLst>
            <a:path>
              <a:moveTo>
                <a:pt x="0" y="9942"/>
              </a:moveTo>
              <a:lnTo>
                <a:pt x="52011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55304" y="1617473"/>
        <a:ext cx="26005" cy="26005"/>
      </dsp:txXfrm>
    </dsp:sp>
    <dsp:sp modelId="{1267BFF3-175C-45B4-A79D-315401578F02}">
      <dsp:nvSpPr>
        <dsp:cNvPr id="0" name=""/>
        <dsp:cNvSpPr/>
      </dsp:nvSpPr>
      <dsp:spPr>
        <a:xfrm>
          <a:off x="6179477" y="1214735"/>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Lack of Segregation of Duties</a:t>
          </a:r>
        </a:p>
      </dsp:txBody>
      <dsp:txXfrm>
        <a:off x="6194939" y="1230197"/>
        <a:ext cx="1024924" cy="497000"/>
      </dsp:txXfrm>
    </dsp:sp>
    <dsp:sp modelId="{E8AF1ED6-FE71-4733-8DE2-07781DBDA836}">
      <dsp:nvSpPr>
        <dsp:cNvPr id="0" name=""/>
        <dsp:cNvSpPr/>
      </dsp:nvSpPr>
      <dsp:spPr>
        <a:xfrm>
          <a:off x="7235325" y="1468755"/>
          <a:ext cx="422339" cy="19885"/>
        </a:xfrm>
        <a:custGeom>
          <a:avLst/>
          <a:gdLst/>
          <a:ahLst/>
          <a:cxnLst/>
          <a:rect l="0" t="0" r="0" b="0"/>
          <a:pathLst>
            <a:path>
              <a:moveTo>
                <a:pt x="0" y="9942"/>
              </a:moveTo>
              <a:lnTo>
                <a:pt x="42233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5936" y="1468139"/>
        <a:ext cx="21116" cy="21116"/>
      </dsp:txXfrm>
    </dsp:sp>
    <dsp:sp modelId="{88C87836-E9E8-486C-B8A3-A010AF626346}">
      <dsp:nvSpPr>
        <dsp:cNvPr id="0" name=""/>
        <dsp:cNvSpPr/>
      </dsp:nvSpPr>
      <dsp:spPr>
        <a:xfrm>
          <a:off x="7657664" y="1214735"/>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solidFill>
                <a:schemeClr val="bg1"/>
              </a:solidFill>
              <a:latin typeface="Calibri"/>
              <a:cs typeface="Calibri"/>
            </a:rPr>
            <a:t>Lack of least privileges measures</a:t>
          </a:r>
        </a:p>
      </dsp:txBody>
      <dsp:txXfrm>
        <a:off x="7673126" y="1230197"/>
        <a:ext cx="1024924" cy="497000"/>
      </dsp:txXfrm>
    </dsp:sp>
    <dsp:sp modelId="{E6697FF4-2AD2-4671-AB6C-971D91743834}">
      <dsp:nvSpPr>
        <dsp:cNvPr id="0" name=""/>
        <dsp:cNvSpPr/>
      </dsp:nvSpPr>
      <dsp:spPr>
        <a:xfrm rot="2142401">
          <a:off x="5708251" y="1924089"/>
          <a:ext cx="520112" cy="19885"/>
        </a:xfrm>
        <a:custGeom>
          <a:avLst/>
          <a:gdLst/>
          <a:ahLst/>
          <a:cxnLst/>
          <a:rect l="0" t="0" r="0" b="0"/>
          <a:pathLst>
            <a:path>
              <a:moveTo>
                <a:pt x="0" y="9942"/>
              </a:moveTo>
              <a:lnTo>
                <a:pt x="52011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55304" y="1921029"/>
        <a:ext cx="26005" cy="26005"/>
      </dsp:txXfrm>
    </dsp:sp>
    <dsp:sp modelId="{4EB9B94E-5E5F-490D-897F-39AD03C8831C}">
      <dsp:nvSpPr>
        <dsp:cNvPr id="0" name=""/>
        <dsp:cNvSpPr/>
      </dsp:nvSpPr>
      <dsp:spPr>
        <a:xfrm>
          <a:off x="6179477" y="1821848"/>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Past breach not detected</a:t>
          </a:r>
        </a:p>
      </dsp:txBody>
      <dsp:txXfrm>
        <a:off x="6194939" y="1837310"/>
        <a:ext cx="1024924" cy="497000"/>
      </dsp:txXfrm>
    </dsp:sp>
    <dsp:sp modelId="{682BCD42-C831-4705-B301-9D40CD2A4709}">
      <dsp:nvSpPr>
        <dsp:cNvPr id="0" name=""/>
        <dsp:cNvSpPr/>
      </dsp:nvSpPr>
      <dsp:spPr>
        <a:xfrm>
          <a:off x="7235325" y="2075868"/>
          <a:ext cx="422339" cy="19885"/>
        </a:xfrm>
        <a:custGeom>
          <a:avLst/>
          <a:gdLst/>
          <a:ahLst/>
          <a:cxnLst/>
          <a:rect l="0" t="0" r="0" b="0"/>
          <a:pathLst>
            <a:path>
              <a:moveTo>
                <a:pt x="0" y="9942"/>
              </a:moveTo>
              <a:lnTo>
                <a:pt x="422339"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5936" y="2075252"/>
        <a:ext cx="21116" cy="21116"/>
      </dsp:txXfrm>
    </dsp:sp>
    <dsp:sp modelId="{E9404DB0-9566-4D9B-8230-8692A81100B6}">
      <dsp:nvSpPr>
        <dsp:cNvPr id="0" name=""/>
        <dsp:cNvSpPr/>
      </dsp:nvSpPr>
      <dsp:spPr>
        <a:xfrm>
          <a:off x="7657664" y="1821848"/>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solidFill>
                <a:schemeClr val="bg1"/>
              </a:solidFill>
              <a:latin typeface="Calibri"/>
              <a:cs typeface="Calibri"/>
            </a:rPr>
            <a:t>Leaked password from the last security incident</a:t>
          </a:r>
          <a:endParaRPr lang="en-US" sz="1100" kern="1200">
            <a:solidFill>
              <a:schemeClr val="bg1"/>
            </a:solidFill>
            <a:latin typeface="Calibri Light" panose="020F0302020204030204"/>
          </a:endParaRPr>
        </a:p>
      </dsp:txBody>
      <dsp:txXfrm>
        <a:off x="7673126" y="1837310"/>
        <a:ext cx="1024924" cy="497000"/>
      </dsp:txXfrm>
    </dsp:sp>
    <dsp:sp modelId="{8832E144-74E6-4FFC-BE30-78F98E525D58}">
      <dsp:nvSpPr>
        <dsp:cNvPr id="0" name=""/>
        <dsp:cNvSpPr/>
      </dsp:nvSpPr>
      <dsp:spPr>
        <a:xfrm rot="4467012">
          <a:off x="3702396" y="2834758"/>
          <a:ext cx="1575446" cy="19885"/>
        </a:xfrm>
        <a:custGeom>
          <a:avLst/>
          <a:gdLst/>
          <a:ahLst/>
          <a:cxnLst/>
          <a:rect l="0" t="0" r="0" b="0"/>
          <a:pathLst>
            <a:path>
              <a:moveTo>
                <a:pt x="0" y="9942"/>
              </a:moveTo>
              <a:lnTo>
                <a:pt x="1575446" y="99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50733" y="2805315"/>
        <a:ext cx="78772" cy="78772"/>
      </dsp:txXfrm>
    </dsp:sp>
    <dsp:sp modelId="{FB10445E-69F4-4400-85DB-18378B12ED97}">
      <dsp:nvSpPr>
        <dsp:cNvPr id="0" name=""/>
        <dsp:cNvSpPr/>
      </dsp:nvSpPr>
      <dsp:spPr>
        <a:xfrm>
          <a:off x="4701289" y="3339630"/>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Insufficient IAM </a:t>
          </a:r>
        </a:p>
      </dsp:txBody>
      <dsp:txXfrm>
        <a:off x="4716751" y="3355092"/>
        <a:ext cx="1024924" cy="497000"/>
      </dsp:txXfrm>
    </dsp:sp>
    <dsp:sp modelId="{60DBC87E-90B2-47A9-881B-36F6C1943E9D}">
      <dsp:nvSpPr>
        <dsp:cNvPr id="0" name=""/>
        <dsp:cNvSpPr/>
      </dsp:nvSpPr>
      <dsp:spPr>
        <a:xfrm rot="18289469">
          <a:off x="5598525" y="3290093"/>
          <a:ext cx="739564" cy="19885"/>
        </a:xfrm>
        <a:custGeom>
          <a:avLst/>
          <a:gdLst/>
          <a:ahLst/>
          <a:cxnLst/>
          <a:rect l="0" t="0" r="0" b="0"/>
          <a:pathLst>
            <a:path>
              <a:moveTo>
                <a:pt x="0" y="9942"/>
              </a:moveTo>
              <a:lnTo>
                <a:pt x="739564"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49818" y="3281546"/>
        <a:ext cx="36978" cy="36978"/>
      </dsp:txXfrm>
    </dsp:sp>
    <dsp:sp modelId="{4FCE31F0-259E-4B98-B779-4B74FDA1750E}">
      <dsp:nvSpPr>
        <dsp:cNvPr id="0" name=""/>
        <dsp:cNvSpPr/>
      </dsp:nvSpPr>
      <dsp:spPr>
        <a:xfrm>
          <a:off x="6179477" y="2732517"/>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Weak Multi-Factor Authentication</a:t>
          </a:r>
        </a:p>
      </dsp:txBody>
      <dsp:txXfrm>
        <a:off x="6194939" y="2747979"/>
        <a:ext cx="1024924" cy="497000"/>
      </dsp:txXfrm>
    </dsp:sp>
    <dsp:sp modelId="{BFC9F301-62BB-42A7-8DB3-963E055705E3}">
      <dsp:nvSpPr>
        <dsp:cNvPr id="0" name=""/>
        <dsp:cNvSpPr/>
      </dsp:nvSpPr>
      <dsp:spPr>
        <a:xfrm rot="19457599">
          <a:off x="7186438" y="2834758"/>
          <a:ext cx="520112" cy="19885"/>
        </a:xfrm>
        <a:custGeom>
          <a:avLst/>
          <a:gdLst/>
          <a:ahLst/>
          <a:cxnLst/>
          <a:rect l="0" t="0" r="0" b="0"/>
          <a:pathLst>
            <a:path>
              <a:moveTo>
                <a:pt x="0" y="9942"/>
              </a:moveTo>
              <a:lnTo>
                <a:pt x="52011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492" y="2831698"/>
        <a:ext cx="26005" cy="26005"/>
      </dsp:txXfrm>
    </dsp:sp>
    <dsp:sp modelId="{59F13E7E-B865-447F-B032-F4A4D69AEE1A}">
      <dsp:nvSpPr>
        <dsp:cNvPr id="0" name=""/>
        <dsp:cNvSpPr/>
      </dsp:nvSpPr>
      <dsp:spPr>
        <a:xfrm>
          <a:off x="7657664" y="2428961"/>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Simple SSO (Yes or No)</a:t>
          </a:r>
        </a:p>
      </dsp:txBody>
      <dsp:txXfrm>
        <a:off x="7673126" y="2444423"/>
        <a:ext cx="1024924" cy="497000"/>
      </dsp:txXfrm>
    </dsp:sp>
    <dsp:sp modelId="{1996E487-C2B6-48E4-83ED-FA4A26A2D99F}">
      <dsp:nvSpPr>
        <dsp:cNvPr id="0" name=""/>
        <dsp:cNvSpPr/>
      </dsp:nvSpPr>
      <dsp:spPr>
        <a:xfrm rot="2142401">
          <a:off x="7186438" y="3138315"/>
          <a:ext cx="520112" cy="19885"/>
        </a:xfrm>
        <a:custGeom>
          <a:avLst/>
          <a:gdLst/>
          <a:ahLst/>
          <a:cxnLst/>
          <a:rect l="0" t="0" r="0" b="0"/>
          <a:pathLst>
            <a:path>
              <a:moveTo>
                <a:pt x="0" y="9942"/>
              </a:moveTo>
              <a:lnTo>
                <a:pt x="52011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492" y="3135255"/>
        <a:ext cx="26005" cy="26005"/>
      </dsp:txXfrm>
    </dsp:sp>
    <dsp:sp modelId="{DD2372C3-F7EE-4680-963C-0E0CDBCE47DB}">
      <dsp:nvSpPr>
        <dsp:cNvPr id="0" name=""/>
        <dsp:cNvSpPr/>
      </dsp:nvSpPr>
      <dsp:spPr>
        <a:xfrm>
          <a:off x="7657664" y="3036074"/>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No bio-scanning MFA</a:t>
          </a:r>
        </a:p>
      </dsp:txBody>
      <dsp:txXfrm>
        <a:off x="7673126" y="3051536"/>
        <a:ext cx="1024924" cy="497000"/>
      </dsp:txXfrm>
    </dsp:sp>
    <dsp:sp modelId="{D7372702-8D27-4259-BD44-6A58B7559FCC}">
      <dsp:nvSpPr>
        <dsp:cNvPr id="0" name=""/>
        <dsp:cNvSpPr/>
      </dsp:nvSpPr>
      <dsp:spPr>
        <a:xfrm rot="3310531">
          <a:off x="5598525" y="3897206"/>
          <a:ext cx="739564" cy="19885"/>
        </a:xfrm>
        <a:custGeom>
          <a:avLst/>
          <a:gdLst/>
          <a:ahLst/>
          <a:cxnLst/>
          <a:rect l="0" t="0" r="0" b="0"/>
          <a:pathLst>
            <a:path>
              <a:moveTo>
                <a:pt x="0" y="9942"/>
              </a:moveTo>
              <a:lnTo>
                <a:pt x="739564"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49818" y="3888659"/>
        <a:ext cx="36978" cy="36978"/>
      </dsp:txXfrm>
    </dsp:sp>
    <dsp:sp modelId="{86BD4C1E-79A6-4CBE-AC35-EA12091F0FD6}">
      <dsp:nvSpPr>
        <dsp:cNvPr id="0" name=""/>
        <dsp:cNvSpPr/>
      </dsp:nvSpPr>
      <dsp:spPr>
        <a:xfrm>
          <a:off x="6179477" y="3946743"/>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Easy/Weak Password requirement</a:t>
          </a:r>
        </a:p>
      </dsp:txBody>
      <dsp:txXfrm>
        <a:off x="6194939" y="3962205"/>
        <a:ext cx="1024924" cy="497000"/>
      </dsp:txXfrm>
    </dsp:sp>
    <dsp:sp modelId="{16789E31-7210-4DDA-82AD-3F73E4B0D7CD}">
      <dsp:nvSpPr>
        <dsp:cNvPr id="0" name=""/>
        <dsp:cNvSpPr/>
      </dsp:nvSpPr>
      <dsp:spPr>
        <a:xfrm rot="19457599">
          <a:off x="7186438" y="4048984"/>
          <a:ext cx="520112" cy="19885"/>
        </a:xfrm>
        <a:custGeom>
          <a:avLst/>
          <a:gdLst/>
          <a:ahLst/>
          <a:cxnLst/>
          <a:rect l="0" t="0" r="0" b="0"/>
          <a:pathLst>
            <a:path>
              <a:moveTo>
                <a:pt x="0" y="9942"/>
              </a:moveTo>
              <a:lnTo>
                <a:pt x="52011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492" y="4045924"/>
        <a:ext cx="26005" cy="26005"/>
      </dsp:txXfrm>
    </dsp:sp>
    <dsp:sp modelId="{7BD2012A-6086-4221-BA0E-7D29223DFC73}">
      <dsp:nvSpPr>
        <dsp:cNvPr id="0" name=""/>
        <dsp:cNvSpPr/>
      </dsp:nvSpPr>
      <dsp:spPr>
        <a:xfrm>
          <a:off x="7657664" y="3643186"/>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Hard cracked password combination</a:t>
          </a:r>
        </a:p>
      </dsp:txBody>
      <dsp:txXfrm>
        <a:off x="7673126" y="3658648"/>
        <a:ext cx="1024924" cy="497000"/>
      </dsp:txXfrm>
    </dsp:sp>
    <dsp:sp modelId="{AB2479D8-AB48-4E17-816A-B91D31477CA0}">
      <dsp:nvSpPr>
        <dsp:cNvPr id="0" name=""/>
        <dsp:cNvSpPr/>
      </dsp:nvSpPr>
      <dsp:spPr>
        <a:xfrm rot="2142401">
          <a:off x="7186438" y="4352540"/>
          <a:ext cx="520112" cy="19885"/>
        </a:xfrm>
        <a:custGeom>
          <a:avLst/>
          <a:gdLst/>
          <a:ahLst/>
          <a:cxnLst/>
          <a:rect l="0" t="0" r="0" b="0"/>
          <a:pathLst>
            <a:path>
              <a:moveTo>
                <a:pt x="0" y="9942"/>
              </a:moveTo>
              <a:lnTo>
                <a:pt x="520112" y="99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33492" y="4349480"/>
        <a:ext cx="26005" cy="26005"/>
      </dsp:txXfrm>
    </dsp:sp>
    <dsp:sp modelId="{8E85490F-4667-4FF8-B0B0-3BD0036768AA}">
      <dsp:nvSpPr>
        <dsp:cNvPr id="0" name=""/>
        <dsp:cNvSpPr/>
      </dsp:nvSpPr>
      <dsp:spPr>
        <a:xfrm>
          <a:off x="7657664" y="4250299"/>
          <a:ext cx="1055848" cy="5279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alibri Light" panose="020F0302020204030204"/>
            </a:rPr>
            <a:t>Easy-to-guess password (birthdate/name)</a:t>
          </a:r>
        </a:p>
      </dsp:txBody>
      <dsp:txXfrm>
        <a:off x="7673126" y="4265761"/>
        <a:ext cx="1024924" cy="497000"/>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8782F-27C7-44F2-8D9D-8E5CD7E77F98}" type="datetimeFigureOut">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86E22-4A82-4FC8-823F-700ABA028E47}" type="slidenum">
              <a:t>‹#›</a:t>
            </a:fld>
            <a:endParaRPr lang="en-US"/>
          </a:p>
        </p:txBody>
      </p:sp>
    </p:spTree>
    <p:extLst>
      <p:ext uri="{BB962C8B-B14F-4D97-AF65-F5344CB8AC3E}">
        <p14:creationId xmlns:p14="http://schemas.microsoft.com/office/powerpoint/2010/main" val="819111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3886E22-4A82-4FC8-823F-700ABA028E47}" type="slidenum">
              <a:t>5</a:t>
            </a:fld>
            <a:endParaRPr lang="en-US"/>
          </a:p>
        </p:txBody>
      </p:sp>
    </p:spTree>
    <p:extLst>
      <p:ext uri="{BB962C8B-B14F-4D97-AF65-F5344CB8AC3E}">
        <p14:creationId xmlns:p14="http://schemas.microsoft.com/office/powerpoint/2010/main" val="428270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3886E22-4A82-4FC8-823F-700ABA028E47}" type="slidenum">
              <a:t>6</a:t>
            </a:fld>
            <a:endParaRPr lang="en-US"/>
          </a:p>
        </p:txBody>
      </p:sp>
    </p:spTree>
    <p:extLst>
      <p:ext uri="{BB962C8B-B14F-4D97-AF65-F5344CB8AC3E}">
        <p14:creationId xmlns:p14="http://schemas.microsoft.com/office/powerpoint/2010/main" val="393107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886E22-4A82-4FC8-823F-700ABA028E47}" type="slidenum">
              <a:rPr lang="en-US" smtClean="0"/>
              <a:t>7</a:t>
            </a:fld>
            <a:endParaRPr lang="en-US"/>
          </a:p>
        </p:txBody>
      </p:sp>
    </p:spTree>
    <p:extLst>
      <p:ext uri="{BB962C8B-B14F-4D97-AF65-F5344CB8AC3E}">
        <p14:creationId xmlns:p14="http://schemas.microsoft.com/office/powerpoint/2010/main" val="4063662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886E22-4A82-4FC8-823F-700ABA028E47}" type="slidenum">
              <a:rPr lang="en-US" smtClean="0"/>
              <a:t>9</a:t>
            </a:fld>
            <a:endParaRPr lang="en-US"/>
          </a:p>
        </p:txBody>
      </p:sp>
    </p:spTree>
    <p:extLst>
      <p:ext uri="{BB962C8B-B14F-4D97-AF65-F5344CB8AC3E}">
        <p14:creationId xmlns:p14="http://schemas.microsoft.com/office/powerpoint/2010/main" val="4221645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BE719-251C-ADF4-6986-57E6F9585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862FF-1440-55AE-0555-7721B485E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E6A1E-F1D7-4A9E-5B4B-E2FA7882C17A}"/>
              </a:ext>
            </a:extLst>
          </p:cNvPr>
          <p:cNvSpPr>
            <a:spLocks noGrp="1"/>
          </p:cNvSpPr>
          <p:nvPr>
            <p:ph type="body" idx="1"/>
          </p:nvPr>
        </p:nvSpPr>
        <p:spPr/>
        <p:txBody>
          <a:bodyPr/>
          <a:lstStyle/>
          <a:p>
            <a:endParaRPr lang="en-US" sz="4000"/>
          </a:p>
        </p:txBody>
      </p:sp>
      <p:sp>
        <p:nvSpPr>
          <p:cNvPr id="4" name="Slide Number Placeholder 3">
            <a:extLst>
              <a:ext uri="{FF2B5EF4-FFF2-40B4-BE49-F238E27FC236}">
                <a16:creationId xmlns:a16="http://schemas.microsoft.com/office/drawing/2014/main" id="{14147BF6-66E0-8377-58C7-706FF3EDC29A}"/>
              </a:ext>
            </a:extLst>
          </p:cNvPr>
          <p:cNvSpPr>
            <a:spLocks noGrp="1"/>
          </p:cNvSpPr>
          <p:nvPr>
            <p:ph type="sldNum" sz="quarter" idx="5"/>
          </p:nvPr>
        </p:nvSpPr>
        <p:spPr/>
        <p:txBody>
          <a:bodyPr/>
          <a:lstStyle/>
          <a:p>
            <a:fld id="{C3886E22-4A82-4FC8-823F-700ABA028E47}" type="slidenum">
              <a:rPr lang="en-US" smtClean="0"/>
              <a:t>10</a:t>
            </a:fld>
            <a:endParaRPr lang="en-US"/>
          </a:p>
        </p:txBody>
      </p:sp>
    </p:spTree>
    <p:extLst>
      <p:ext uri="{BB962C8B-B14F-4D97-AF65-F5344CB8AC3E}">
        <p14:creationId xmlns:p14="http://schemas.microsoft.com/office/powerpoint/2010/main" val="1667342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886E22-4A82-4FC8-823F-700ABA028E47}" type="slidenum">
              <a:rPr lang="en-US" smtClean="0"/>
              <a:t>11</a:t>
            </a:fld>
            <a:endParaRPr lang="en-US"/>
          </a:p>
        </p:txBody>
      </p:sp>
    </p:spTree>
    <p:extLst>
      <p:ext uri="{BB962C8B-B14F-4D97-AF65-F5344CB8AC3E}">
        <p14:creationId xmlns:p14="http://schemas.microsoft.com/office/powerpoint/2010/main" val="737371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Anirban</a:t>
            </a:r>
          </a:p>
        </p:txBody>
      </p:sp>
      <p:sp>
        <p:nvSpPr>
          <p:cNvPr id="4" name="Slide Number Placeholder 3"/>
          <p:cNvSpPr>
            <a:spLocks noGrp="1"/>
          </p:cNvSpPr>
          <p:nvPr>
            <p:ph type="sldNum" sz="quarter" idx="5"/>
          </p:nvPr>
        </p:nvSpPr>
        <p:spPr/>
        <p:txBody>
          <a:bodyPr/>
          <a:lstStyle/>
          <a:p>
            <a:fld id="{C3886E22-4A82-4FC8-823F-700ABA028E47}" type="slidenum">
              <a:rPr lang="en-US" smtClean="0"/>
              <a:t>13</a:t>
            </a:fld>
            <a:endParaRPr lang="en-US"/>
          </a:p>
        </p:txBody>
      </p:sp>
    </p:spTree>
    <p:extLst>
      <p:ext uri="{BB962C8B-B14F-4D97-AF65-F5344CB8AC3E}">
        <p14:creationId xmlns:p14="http://schemas.microsoft.com/office/powerpoint/2010/main" val="4108106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BD501-9469-EA0B-E9C4-B397F36BBF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FD460-AB0F-5F54-A317-2926B8B67A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B57CDA-8040-19B4-B39E-7444693F9018}"/>
              </a:ext>
            </a:extLst>
          </p:cNvPr>
          <p:cNvSpPr>
            <a:spLocks noGrp="1"/>
          </p:cNvSpPr>
          <p:nvPr>
            <p:ph type="body" idx="1"/>
          </p:nvPr>
        </p:nvSpPr>
        <p:spPr/>
        <p:txBody>
          <a:bodyPr/>
          <a:lstStyle/>
          <a:p>
            <a:r>
              <a:rPr lang="en-US"/>
              <a:t>Anirban</a:t>
            </a:r>
          </a:p>
        </p:txBody>
      </p:sp>
      <p:sp>
        <p:nvSpPr>
          <p:cNvPr id="4" name="Slide Number Placeholder 3">
            <a:extLst>
              <a:ext uri="{FF2B5EF4-FFF2-40B4-BE49-F238E27FC236}">
                <a16:creationId xmlns:a16="http://schemas.microsoft.com/office/drawing/2014/main" id="{E725388D-18C3-A697-23DA-FEC7A7380930}"/>
              </a:ext>
            </a:extLst>
          </p:cNvPr>
          <p:cNvSpPr>
            <a:spLocks noGrp="1"/>
          </p:cNvSpPr>
          <p:nvPr>
            <p:ph type="sldNum" sz="quarter" idx="5"/>
          </p:nvPr>
        </p:nvSpPr>
        <p:spPr/>
        <p:txBody>
          <a:bodyPr/>
          <a:lstStyle/>
          <a:p>
            <a:fld id="{C3886E22-4A82-4FC8-823F-700ABA028E47}" type="slidenum">
              <a:rPr lang="en-US" smtClean="0"/>
              <a:t>23</a:t>
            </a:fld>
            <a:endParaRPr lang="en-US"/>
          </a:p>
        </p:txBody>
      </p:sp>
    </p:spTree>
    <p:extLst>
      <p:ext uri="{BB962C8B-B14F-4D97-AF65-F5344CB8AC3E}">
        <p14:creationId xmlns:p14="http://schemas.microsoft.com/office/powerpoint/2010/main" val="1289320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95544-0905-4228-808E-349400812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BBEC1B-E439-43D8-BF97-D9B62C8879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456DA5-448E-4FA4-8327-864390FA9C5F}"/>
              </a:ext>
            </a:extLst>
          </p:cNvPr>
          <p:cNvSpPr>
            <a:spLocks noGrp="1"/>
          </p:cNvSpPr>
          <p:nvPr>
            <p:ph type="dt" sz="half" idx="10"/>
          </p:nvPr>
        </p:nvSpPr>
        <p:spPr/>
        <p:txBody>
          <a:bodyPr/>
          <a:lstStyle/>
          <a:p>
            <a:fld id="{2C77B513-089D-9145-9367-F0437021A900}" type="datetime1">
              <a:rPr lang="en-US" smtClean="0"/>
              <a:t>11/13/2024</a:t>
            </a:fld>
            <a:endParaRPr lang="en-US"/>
          </a:p>
        </p:txBody>
      </p:sp>
      <p:sp>
        <p:nvSpPr>
          <p:cNvPr id="5" name="Footer Placeholder 4">
            <a:extLst>
              <a:ext uri="{FF2B5EF4-FFF2-40B4-BE49-F238E27FC236}">
                <a16:creationId xmlns:a16="http://schemas.microsoft.com/office/drawing/2014/main" id="{BA2EB253-9A09-46C2-996D-0916D9E3F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3666E-9783-444C-A9F7-DDAB17793227}"/>
              </a:ext>
            </a:extLst>
          </p:cNvPr>
          <p:cNvSpPr>
            <a:spLocks noGrp="1"/>
          </p:cNvSpPr>
          <p:nvPr>
            <p:ph type="sldNum" sz="quarter" idx="12"/>
          </p:nvPr>
        </p:nvSpPr>
        <p:spPr/>
        <p:txBody>
          <a:bodyPr/>
          <a:lstStyle/>
          <a:p>
            <a:fld id="{85CA3A30-BCB1-4BB9-8DA8-B7CB8DA1EBB6}" type="slidenum">
              <a:rPr lang="en-US" smtClean="0"/>
              <a:t>‹#›</a:t>
            </a:fld>
            <a:endParaRPr lang="en-US"/>
          </a:p>
        </p:txBody>
      </p:sp>
    </p:spTree>
    <p:extLst>
      <p:ext uri="{BB962C8B-B14F-4D97-AF65-F5344CB8AC3E}">
        <p14:creationId xmlns:p14="http://schemas.microsoft.com/office/powerpoint/2010/main" val="2818650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F7AC-FB6C-4E4D-934B-B525E11D81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FDD17-251E-4D09-9427-03BE96F421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C23DF-47A8-4253-A26F-644BCBF36C72}"/>
              </a:ext>
            </a:extLst>
          </p:cNvPr>
          <p:cNvSpPr>
            <a:spLocks noGrp="1"/>
          </p:cNvSpPr>
          <p:nvPr>
            <p:ph type="dt" sz="half" idx="10"/>
          </p:nvPr>
        </p:nvSpPr>
        <p:spPr/>
        <p:txBody>
          <a:bodyPr/>
          <a:lstStyle/>
          <a:p>
            <a:fld id="{EC02AD74-C1DB-7345-8735-1634B860C171}" type="datetime1">
              <a:rPr lang="en-US" smtClean="0"/>
              <a:t>11/13/2024</a:t>
            </a:fld>
            <a:endParaRPr lang="en-US"/>
          </a:p>
        </p:txBody>
      </p:sp>
      <p:sp>
        <p:nvSpPr>
          <p:cNvPr id="5" name="Footer Placeholder 4">
            <a:extLst>
              <a:ext uri="{FF2B5EF4-FFF2-40B4-BE49-F238E27FC236}">
                <a16:creationId xmlns:a16="http://schemas.microsoft.com/office/drawing/2014/main" id="{2E640A21-0D14-44BB-99A9-AED03EF9C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E68C9-9EC9-4C25-8C4D-BC769811196D}"/>
              </a:ext>
            </a:extLst>
          </p:cNvPr>
          <p:cNvSpPr>
            <a:spLocks noGrp="1"/>
          </p:cNvSpPr>
          <p:nvPr>
            <p:ph type="sldNum" sz="quarter" idx="12"/>
          </p:nvPr>
        </p:nvSpPr>
        <p:spPr/>
        <p:txBody>
          <a:bodyPr/>
          <a:lstStyle/>
          <a:p>
            <a:fld id="{85CA3A30-BCB1-4BB9-8DA8-B7CB8DA1EBB6}" type="slidenum">
              <a:rPr lang="en-US" smtClean="0"/>
              <a:t>‹#›</a:t>
            </a:fld>
            <a:endParaRPr lang="en-US"/>
          </a:p>
        </p:txBody>
      </p:sp>
    </p:spTree>
    <p:extLst>
      <p:ext uri="{BB962C8B-B14F-4D97-AF65-F5344CB8AC3E}">
        <p14:creationId xmlns:p14="http://schemas.microsoft.com/office/powerpoint/2010/main" val="1132294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FD8C93-2765-48B3-8964-39C3AB2330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0B9388-9065-4F67-BCBB-A10770DB6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CAEC44-ECD4-46D5-9177-A50200A69C4A}"/>
              </a:ext>
            </a:extLst>
          </p:cNvPr>
          <p:cNvSpPr>
            <a:spLocks noGrp="1"/>
          </p:cNvSpPr>
          <p:nvPr>
            <p:ph type="dt" sz="half" idx="10"/>
          </p:nvPr>
        </p:nvSpPr>
        <p:spPr/>
        <p:txBody>
          <a:bodyPr/>
          <a:lstStyle/>
          <a:p>
            <a:fld id="{73B69347-70D8-214C-B2C8-23EB6ECDF389}" type="datetime1">
              <a:rPr lang="en-US" smtClean="0"/>
              <a:t>11/13/2024</a:t>
            </a:fld>
            <a:endParaRPr lang="en-US"/>
          </a:p>
        </p:txBody>
      </p:sp>
      <p:sp>
        <p:nvSpPr>
          <p:cNvPr id="5" name="Footer Placeholder 4">
            <a:extLst>
              <a:ext uri="{FF2B5EF4-FFF2-40B4-BE49-F238E27FC236}">
                <a16:creationId xmlns:a16="http://schemas.microsoft.com/office/drawing/2014/main" id="{02A45473-9BA5-4B0C-B071-BE4040FCB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FFC1C-2C9A-450A-AC77-5F77AEDA9C5B}"/>
              </a:ext>
            </a:extLst>
          </p:cNvPr>
          <p:cNvSpPr>
            <a:spLocks noGrp="1"/>
          </p:cNvSpPr>
          <p:nvPr>
            <p:ph type="sldNum" sz="quarter" idx="12"/>
          </p:nvPr>
        </p:nvSpPr>
        <p:spPr/>
        <p:txBody>
          <a:bodyPr/>
          <a:lstStyle/>
          <a:p>
            <a:fld id="{85CA3A30-BCB1-4BB9-8DA8-B7CB8DA1EBB6}" type="slidenum">
              <a:rPr lang="en-US" smtClean="0"/>
              <a:t>‹#›</a:t>
            </a:fld>
            <a:endParaRPr lang="en-US"/>
          </a:p>
        </p:txBody>
      </p:sp>
    </p:spTree>
    <p:extLst>
      <p:ext uri="{BB962C8B-B14F-4D97-AF65-F5344CB8AC3E}">
        <p14:creationId xmlns:p14="http://schemas.microsoft.com/office/powerpoint/2010/main" val="4051521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D737E6-BB05-3C45-6D56-629E25E621EB}"/>
              </a:ext>
            </a:extLst>
          </p:cNvPr>
          <p:cNvSpPr/>
          <p:nvPr userDrawn="1"/>
        </p:nvSpPr>
        <p:spPr>
          <a:xfrm>
            <a:off x="165100" y="0"/>
            <a:ext cx="12026900" cy="1193800"/>
          </a:xfrm>
          <a:prstGeom prst="rect">
            <a:avLst/>
          </a:prstGeom>
          <a:solidFill>
            <a:srgbClr val="6091C3">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BAA2E5-E140-45DA-A2D7-CDBF33ED85A0}"/>
              </a:ext>
            </a:extLst>
          </p:cNvPr>
          <p:cNvSpPr>
            <a:spLocks noGrp="1"/>
          </p:cNvSpPr>
          <p:nvPr>
            <p:ph type="title" hasCustomPrompt="1"/>
          </p:nvPr>
        </p:nvSpPr>
        <p:spPr>
          <a:xfrm>
            <a:off x="203330" y="1"/>
            <a:ext cx="10515600" cy="1193799"/>
          </a:xfrm>
        </p:spPr>
        <p:txBody>
          <a:bodyPr>
            <a:normAutofit/>
          </a:bodyPr>
          <a:lstStyle>
            <a:lvl1pPr>
              <a:defRPr sz="3500">
                <a:latin typeface="Calibri" panose="020F0502020204030204" pitchFamily="34" charset="0"/>
                <a:cs typeface="Calibri" panose="020F0502020204030204" pitchFamily="34" charset="0"/>
              </a:defRPr>
            </a:lvl1pPr>
          </a:lstStyle>
          <a:p>
            <a:r>
              <a:rPr lang="en-US"/>
              <a:t>c</a:t>
            </a:r>
          </a:p>
        </p:txBody>
      </p:sp>
      <p:sp>
        <p:nvSpPr>
          <p:cNvPr id="3" name="Content Placeholder 2">
            <a:extLst>
              <a:ext uri="{FF2B5EF4-FFF2-40B4-BE49-F238E27FC236}">
                <a16:creationId xmlns:a16="http://schemas.microsoft.com/office/drawing/2014/main" id="{A9809FDE-DB74-411F-A7CC-5CE8E6A31A27}"/>
              </a:ext>
            </a:extLst>
          </p:cNvPr>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84673A-C9E1-4614-AB17-DE3CB1565972}"/>
              </a:ext>
            </a:extLst>
          </p:cNvPr>
          <p:cNvSpPr>
            <a:spLocks noGrp="1"/>
          </p:cNvSpPr>
          <p:nvPr>
            <p:ph type="dt" sz="half" idx="10"/>
          </p:nvPr>
        </p:nvSpPr>
        <p:spPr/>
        <p:txBody>
          <a:bodyPr/>
          <a:lstStyle/>
          <a:p>
            <a:fld id="{394F34F6-8047-C74B-B5B2-EE11573480DC}" type="datetime1">
              <a:rPr lang="en-US" smtClean="0"/>
              <a:t>11/13/2024</a:t>
            </a:fld>
            <a:endParaRPr lang="en-US"/>
          </a:p>
        </p:txBody>
      </p:sp>
      <p:sp>
        <p:nvSpPr>
          <p:cNvPr id="5" name="Footer Placeholder 4">
            <a:extLst>
              <a:ext uri="{FF2B5EF4-FFF2-40B4-BE49-F238E27FC236}">
                <a16:creationId xmlns:a16="http://schemas.microsoft.com/office/drawing/2014/main" id="{8654A3A0-C8A6-4052-84D1-A3EFFAA2C081}"/>
              </a:ext>
            </a:extLst>
          </p:cNvPr>
          <p:cNvSpPr>
            <a:spLocks noGrp="1"/>
          </p:cNvSpPr>
          <p:nvPr>
            <p:ph type="ftr" sz="quarter" idx="11"/>
          </p:nvPr>
        </p:nvSpPr>
        <p:spPr/>
        <p:txBody>
          <a:bodyPr/>
          <a:lstStyle/>
          <a:p>
            <a:endParaRPr lang="en-US"/>
          </a:p>
        </p:txBody>
      </p:sp>
      <p:sp>
        <p:nvSpPr>
          <p:cNvPr id="10" name="Rectangle 9">
            <a:extLst>
              <a:ext uri="{FF2B5EF4-FFF2-40B4-BE49-F238E27FC236}">
                <a16:creationId xmlns:a16="http://schemas.microsoft.com/office/drawing/2014/main" id="{6457FB31-18EE-2ECE-1074-A110D0EE659B}"/>
              </a:ext>
            </a:extLst>
          </p:cNvPr>
          <p:cNvSpPr/>
          <p:nvPr userDrawn="1"/>
        </p:nvSpPr>
        <p:spPr>
          <a:xfrm>
            <a:off x="0" y="0"/>
            <a:ext cx="165100" cy="1193800"/>
          </a:xfrm>
          <a:prstGeom prst="rect">
            <a:avLst/>
          </a:prstGeom>
          <a:solidFill>
            <a:srgbClr val="1F2F57"/>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eamViewer logo in transparent PNG and vectorized SVG formats">
            <a:extLst>
              <a:ext uri="{FF2B5EF4-FFF2-40B4-BE49-F238E27FC236}">
                <a16:creationId xmlns:a16="http://schemas.microsoft.com/office/drawing/2014/main" id="{2DDCC7E8-D7FE-DBD5-3C18-277FC08569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8935" y="119696"/>
            <a:ext cx="927965" cy="92667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A3F26B4-EA72-54CE-9648-2B4059B884A8}"/>
              </a:ext>
            </a:extLst>
          </p:cNvPr>
          <p:cNvSpPr/>
          <p:nvPr userDrawn="1"/>
        </p:nvSpPr>
        <p:spPr>
          <a:xfrm>
            <a:off x="3066" y="6112559"/>
            <a:ext cx="12192000" cy="738398"/>
          </a:xfrm>
          <a:prstGeom prst="rect">
            <a:avLst/>
          </a:prstGeom>
          <a:solidFill>
            <a:srgbClr val="1F2F57"/>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2" name="Rectangle: Rounded Corners 9">
            <a:extLst>
              <a:ext uri="{FF2B5EF4-FFF2-40B4-BE49-F238E27FC236}">
                <a16:creationId xmlns:a16="http://schemas.microsoft.com/office/drawing/2014/main" id="{65A57A49-CA5F-1EEE-63E2-03E800293231}"/>
              </a:ext>
            </a:extLst>
          </p:cNvPr>
          <p:cNvSpPr/>
          <p:nvPr userDrawn="1"/>
        </p:nvSpPr>
        <p:spPr>
          <a:xfrm>
            <a:off x="2352726"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solidFill>
                  <a:schemeClr val="tx1"/>
                </a:solidFill>
                <a:latin typeface="Calibri" panose="020F0502020204030204" pitchFamily="34" charset="0"/>
                <a:ea typeface="Calibri" panose="020F0502020204030204" pitchFamily="34" charset="0"/>
                <a:cs typeface="Calibri" panose="020F0502020204030204" pitchFamily="34" charset="0"/>
              </a:rPr>
              <a:t>Recommendations</a:t>
            </a:r>
          </a:p>
        </p:txBody>
      </p:sp>
      <p:sp>
        <p:nvSpPr>
          <p:cNvPr id="13" name="Rectangle: Rounded Corners 10">
            <a:extLst>
              <a:ext uri="{FF2B5EF4-FFF2-40B4-BE49-F238E27FC236}">
                <a16:creationId xmlns:a16="http://schemas.microsoft.com/office/drawing/2014/main" id="{ABE315D2-8371-2856-9FC9-D8F940E6220C}"/>
              </a:ext>
            </a:extLst>
          </p:cNvPr>
          <p:cNvSpPr/>
          <p:nvPr userDrawn="1"/>
        </p:nvSpPr>
        <p:spPr>
          <a:xfrm>
            <a:off x="409027"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14" name="Rectangle: Rounded Corners 11">
            <a:extLst>
              <a:ext uri="{FF2B5EF4-FFF2-40B4-BE49-F238E27FC236}">
                <a16:creationId xmlns:a16="http://schemas.microsoft.com/office/drawing/2014/main" id="{714F9811-C4C5-FB73-961B-1610EB332C0F}"/>
              </a:ext>
            </a:extLst>
          </p:cNvPr>
          <p:cNvSpPr/>
          <p:nvPr userDrawn="1"/>
        </p:nvSpPr>
        <p:spPr>
          <a:xfrm>
            <a:off x="4296425"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latin typeface="Calibri" panose="020F0502020204030204" pitchFamily="34" charset="0"/>
                <a:ea typeface="Calibri" panose="020F0502020204030204" pitchFamily="34" charset="0"/>
                <a:cs typeface="Calibri" panose="020F0502020204030204" pitchFamily="34" charset="0"/>
              </a:rPr>
              <a:t>Implementation</a:t>
            </a:r>
          </a:p>
        </p:txBody>
      </p:sp>
      <p:sp>
        <p:nvSpPr>
          <p:cNvPr id="15" name="Rectangle: Rounded Corners 12">
            <a:extLst>
              <a:ext uri="{FF2B5EF4-FFF2-40B4-BE49-F238E27FC236}">
                <a16:creationId xmlns:a16="http://schemas.microsoft.com/office/drawing/2014/main" id="{AAE92C2F-ACBD-2340-22FF-A497A6A8B552}"/>
              </a:ext>
            </a:extLst>
          </p:cNvPr>
          <p:cNvSpPr/>
          <p:nvPr userDrawn="1"/>
        </p:nvSpPr>
        <p:spPr>
          <a:xfrm>
            <a:off x="6240124"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latin typeface="Calibri" panose="020F0502020204030204" pitchFamily="34" charset="0"/>
                <a:ea typeface="Calibri" panose="020F0502020204030204" pitchFamily="34" charset="0"/>
                <a:cs typeface="Calibri" panose="020F0502020204030204" pitchFamily="34" charset="0"/>
              </a:rPr>
              <a:t>Financials</a:t>
            </a:r>
          </a:p>
        </p:txBody>
      </p:sp>
      <p:sp>
        <p:nvSpPr>
          <p:cNvPr id="16" name="Rectangle: Rounded Corners 13">
            <a:extLst>
              <a:ext uri="{FF2B5EF4-FFF2-40B4-BE49-F238E27FC236}">
                <a16:creationId xmlns:a16="http://schemas.microsoft.com/office/drawing/2014/main" id="{90E26ED6-B70E-63FE-A35F-A62CBF7FD4CF}"/>
              </a:ext>
            </a:extLst>
          </p:cNvPr>
          <p:cNvSpPr/>
          <p:nvPr userDrawn="1"/>
        </p:nvSpPr>
        <p:spPr>
          <a:xfrm>
            <a:off x="8183823"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latin typeface="Calibri" panose="020F0502020204030204" pitchFamily="34" charset="0"/>
                <a:ea typeface="Calibri" panose="020F0502020204030204" pitchFamily="34" charset="0"/>
                <a:cs typeface="Calibri" panose="020F0502020204030204" pitchFamily="34" charset="0"/>
              </a:rPr>
              <a:t>Risks &amp; Mitigation</a:t>
            </a:r>
          </a:p>
        </p:txBody>
      </p:sp>
      <p:sp>
        <p:nvSpPr>
          <p:cNvPr id="17" name="Rectangle: Rounded Corners 14">
            <a:extLst>
              <a:ext uri="{FF2B5EF4-FFF2-40B4-BE49-F238E27FC236}">
                <a16:creationId xmlns:a16="http://schemas.microsoft.com/office/drawing/2014/main" id="{81CE190D-C0D7-5C77-1F59-D35907066C86}"/>
              </a:ext>
            </a:extLst>
          </p:cNvPr>
          <p:cNvSpPr/>
          <p:nvPr userDrawn="1"/>
        </p:nvSpPr>
        <p:spPr>
          <a:xfrm>
            <a:off x="10127520" y="6311900"/>
            <a:ext cx="1768526" cy="340322"/>
          </a:xfrm>
          <a:prstGeom prst="roundRect">
            <a:avLst>
              <a:gd name="adj" fmla="val 0"/>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a:latin typeface="Calibri" panose="020F0502020204030204" pitchFamily="34" charset="0"/>
                <a:ea typeface="Calibri" panose="020F0502020204030204" pitchFamily="34" charset="0"/>
                <a:cs typeface="Calibri" panose="020F0502020204030204" pitchFamily="34" charset="0"/>
              </a:rPr>
              <a:t>Conclusion</a:t>
            </a:r>
          </a:p>
        </p:txBody>
      </p:sp>
      <p:sp>
        <p:nvSpPr>
          <p:cNvPr id="6" name="Slide Number Placeholder 5">
            <a:extLst>
              <a:ext uri="{FF2B5EF4-FFF2-40B4-BE49-F238E27FC236}">
                <a16:creationId xmlns:a16="http://schemas.microsoft.com/office/drawing/2014/main" id="{8E73EEF5-F5F9-4FC9-8C30-1CBBAB3A8A04}"/>
              </a:ext>
            </a:extLst>
          </p:cNvPr>
          <p:cNvSpPr>
            <a:spLocks noGrp="1"/>
          </p:cNvSpPr>
          <p:nvPr>
            <p:ph type="sldNum" sz="quarter" idx="12"/>
          </p:nvPr>
        </p:nvSpPr>
        <p:spPr>
          <a:xfrm>
            <a:off x="9448800" y="6538912"/>
            <a:ext cx="2743200" cy="365125"/>
          </a:xfrm>
        </p:spPr>
        <p:txBody>
          <a:bodyPr/>
          <a:lstStyle>
            <a:lvl1pPr>
              <a:defRPr>
                <a:solidFill>
                  <a:schemeClr val="bg1">
                    <a:lumMod val="85000"/>
                  </a:schemeClr>
                </a:solidFill>
              </a:defRPr>
            </a:lvl1pPr>
          </a:lstStyle>
          <a:p>
            <a:fld id="{85CA3A30-BCB1-4BB9-8DA8-B7CB8DA1EBB6}" type="slidenum">
              <a:rPr lang="en-US" smtClean="0"/>
              <a:pPr/>
              <a:t>‹#›</a:t>
            </a:fld>
            <a:endParaRPr lang="en-US"/>
          </a:p>
        </p:txBody>
      </p:sp>
    </p:spTree>
    <p:extLst>
      <p:ext uri="{BB962C8B-B14F-4D97-AF65-F5344CB8AC3E}">
        <p14:creationId xmlns:p14="http://schemas.microsoft.com/office/powerpoint/2010/main" val="3994722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11A4-DB26-4151-B28D-E48E1D4D47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76ACB7-95B7-4BDB-A987-A39D481569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7CDC00-EF1C-4B46-8969-5D287DA86831}"/>
              </a:ext>
            </a:extLst>
          </p:cNvPr>
          <p:cNvSpPr>
            <a:spLocks noGrp="1"/>
          </p:cNvSpPr>
          <p:nvPr>
            <p:ph type="dt" sz="half" idx="10"/>
          </p:nvPr>
        </p:nvSpPr>
        <p:spPr/>
        <p:txBody>
          <a:bodyPr/>
          <a:lstStyle/>
          <a:p>
            <a:fld id="{9974693C-A9D4-5E4E-80F3-5A185C7DCDC7}" type="datetime1">
              <a:rPr lang="en-US" smtClean="0"/>
              <a:t>11/13/2024</a:t>
            </a:fld>
            <a:endParaRPr lang="en-US"/>
          </a:p>
        </p:txBody>
      </p:sp>
      <p:sp>
        <p:nvSpPr>
          <p:cNvPr id="5" name="Footer Placeholder 4">
            <a:extLst>
              <a:ext uri="{FF2B5EF4-FFF2-40B4-BE49-F238E27FC236}">
                <a16:creationId xmlns:a16="http://schemas.microsoft.com/office/drawing/2014/main" id="{82868D6D-4FC7-49C7-A3CC-E2078EC861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DB2F9-044A-49B6-B36D-2F2377518189}"/>
              </a:ext>
            </a:extLst>
          </p:cNvPr>
          <p:cNvSpPr>
            <a:spLocks noGrp="1"/>
          </p:cNvSpPr>
          <p:nvPr>
            <p:ph type="sldNum" sz="quarter" idx="12"/>
          </p:nvPr>
        </p:nvSpPr>
        <p:spPr/>
        <p:txBody>
          <a:bodyPr/>
          <a:lstStyle/>
          <a:p>
            <a:fld id="{85CA3A30-BCB1-4BB9-8DA8-B7CB8DA1EBB6}" type="slidenum">
              <a:rPr lang="en-US" smtClean="0"/>
              <a:t>‹#›</a:t>
            </a:fld>
            <a:endParaRPr lang="en-US"/>
          </a:p>
        </p:txBody>
      </p:sp>
    </p:spTree>
    <p:extLst>
      <p:ext uri="{BB962C8B-B14F-4D97-AF65-F5344CB8AC3E}">
        <p14:creationId xmlns:p14="http://schemas.microsoft.com/office/powerpoint/2010/main" val="106633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DED495B-915C-4752-85A7-FBA9F22982CB}"/>
              </a:ext>
            </a:extLst>
          </p:cNvPr>
          <p:cNvSpPr>
            <a:spLocks noGrp="1"/>
          </p:cNvSpPr>
          <p:nvPr>
            <p:ph type="dt" sz="half" idx="10"/>
          </p:nvPr>
        </p:nvSpPr>
        <p:spPr/>
        <p:txBody>
          <a:bodyPr/>
          <a:lstStyle/>
          <a:p>
            <a:fld id="{11781CB8-B658-8A4C-9C09-77479288D2DA}" type="datetime1">
              <a:rPr lang="en-US" smtClean="0"/>
              <a:t>11/13/2024</a:t>
            </a:fld>
            <a:endParaRPr lang="en-US"/>
          </a:p>
        </p:txBody>
      </p:sp>
      <p:sp>
        <p:nvSpPr>
          <p:cNvPr id="6" name="Footer Placeholder 5">
            <a:extLst>
              <a:ext uri="{FF2B5EF4-FFF2-40B4-BE49-F238E27FC236}">
                <a16:creationId xmlns:a16="http://schemas.microsoft.com/office/drawing/2014/main" id="{01399A9A-4AAD-4040-B372-1EE205E0D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1F9CA-2A17-499E-8FB4-82EEF5B6D54F}"/>
              </a:ext>
            </a:extLst>
          </p:cNvPr>
          <p:cNvSpPr>
            <a:spLocks noGrp="1"/>
          </p:cNvSpPr>
          <p:nvPr>
            <p:ph type="sldNum" sz="quarter" idx="12"/>
          </p:nvPr>
        </p:nvSpPr>
        <p:spPr>
          <a:xfrm>
            <a:off x="11664950" y="6513512"/>
            <a:ext cx="482600" cy="365125"/>
          </a:xfrm>
        </p:spPr>
        <p:txBody>
          <a:bodyPr/>
          <a:lstStyle/>
          <a:p>
            <a:fld id="{85CA3A30-BCB1-4BB9-8DA8-B7CB8DA1EBB6}" type="slidenum">
              <a:rPr lang="en-US" smtClean="0"/>
              <a:t>‹#›</a:t>
            </a:fld>
            <a:endParaRPr lang="en-US"/>
          </a:p>
        </p:txBody>
      </p:sp>
      <p:sp>
        <p:nvSpPr>
          <p:cNvPr id="8" name="Rectangle 7">
            <a:extLst>
              <a:ext uri="{FF2B5EF4-FFF2-40B4-BE49-F238E27FC236}">
                <a16:creationId xmlns:a16="http://schemas.microsoft.com/office/drawing/2014/main" id="{7279EA60-C527-9747-2E10-0AED1444A77E}"/>
              </a:ext>
            </a:extLst>
          </p:cNvPr>
          <p:cNvSpPr/>
          <p:nvPr userDrawn="1"/>
        </p:nvSpPr>
        <p:spPr>
          <a:xfrm>
            <a:off x="165100" y="0"/>
            <a:ext cx="12026900" cy="1193800"/>
          </a:xfrm>
          <a:prstGeom prst="rect">
            <a:avLst/>
          </a:prstGeom>
          <a:solidFill>
            <a:srgbClr val="6091C3">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C8E36CC-CD66-84B6-833A-415DFEC784B2}"/>
              </a:ext>
            </a:extLst>
          </p:cNvPr>
          <p:cNvSpPr>
            <a:spLocks noGrp="1"/>
          </p:cNvSpPr>
          <p:nvPr>
            <p:ph type="title"/>
          </p:nvPr>
        </p:nvSpPr>
        <p:spPr>
          <a:xfrm>
            <a:off x="203330" y="1"/>
            <a:ext cx="10515600" cy="1193799"/>
          </a:xfrm>
        </p:spPr>
        <p:txBody>
          <a:bodyPr>
            <a:normAutofit/>
          </a:bodyPr>
          <a:lstStyle>
            <a:lvl1pPr>
              <a:defRPr sz="3500">
                <a:latin typeface="Aptos Display" panose="020B0004020202020204" pitchFamily="34" charset="0"/>
              </a:defRPr>
            </a:lvl1pPr>
          </a:lstStyle>
          <a:p>
            <a:r>
              <a:rPr lang="en-US"/>
              <a:t>Click to edit Master title style</a:t>
            </a:r>
          </a:p>
        </p:txBody>
      </p:sp>
      <p:sp>
        <p:nvSpPr>
          <p:cNvPr id="10" name="Rectangle 9">
            <a:extLst>
              <a:ext uri="{FF2B5EF4-FFF2-40B4-BE49-F238E27FC236}">
                <a16:creationId xmlns:a16="http://schemas.microsoft.com/office/drawing/2014/main" id="{4B4E7EAF-6B63-0A4C-0012-648EFE461792}"/>
              </a:ext>
            </a:extLst>
          </p:cNvPr>
          <p:cNvSpPr/>
          <p:nvPr userDrawn="1"/>
        </p:nvSpPr>
        <p:spPr>
          <a:xfrm>
            <a:off x="0" y="0"/>
            <a:ext cx="165100" cy="1193800"/>
          </a:xfrm>
          <a:prstGeom prst="rect">
            <a:avLst/>
          </a:prstGeom>
          <a:solidFill>
            <a:srgbClr val="1F2F57"/>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TeamViewer logo in transparent PNG and vectorized SVG formats">
            <a:extLst>
              <a:ext uri="{FF2B5EF4-FFF2-40B4-BE49-F238E27FC236}">
                <a16:creationId xmlns:a16="http://schemas.microsoft.com/office/drawing/2014/main" id="{79466DC8-4319-C62F-6B28-A8BDA5978A3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98935" y="119696"/>
            <a:ext cx="927965" cy="92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51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8D6E1-8342-4957-B812-57CDC74C45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F4C52B-9024-4D9B-A9CA-34EE695C62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683263-2B60-421A-898E-A0406CC615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A3CB0A-7308-4738-8C1A-77D76D8751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7EC1C8-6BE2-4243-985A-CD4C4D6C7C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EF166E-C1FE-413F-9BEA-C9BF89C0FBAA}"/>
              </a:ext>
            </a:extLst>
          </p:cNvPr>
          <p:cNvSpPr>
            <a:spLocks noGrp="1"/>
          </p:cNvSpPr>
          <p:nvPr>
            <p:ph type="dt" sz="half" idx="10"/>
          </p:nvPr>
        </p:nvSpPr>
        <p:spPr/>
        <p:txBody>
          <a:bodyPr/>
          <a:lstStyle/>
          <a:p>
            <a:fld id="{F3A14605-C285-714A-BCDF-FD14305E3EA6}" type="datetime1">
              <a:rPr lang="en-US" smtClean="0"/>
              <a:t>11/13/2024</a:t>
            </a:fld>
            <a:endParaRPr lang="en-US"/>
          </a:p>
        </p:txBody>
      </p:sp>
      <p:sp>
        <p:nvSpPr>
          <p:cNvPr id="8" name="Footer Placeholder 7">
            <a:extLst>
              <a:ext uri="{FF2B5EF4-FFF2-40B4-BE49-F238E27FC236}">
                <a16:creationId xmlns:a16="http://schemas.microsoft.com/office/drawing/2014/main" id="{D47E2A1F-5009-4A2E-B99D-A5A269F98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8838CA-BAC3-4517-B5E1-DDFBA5BED0FC}"/>
              </a:ext>
            </a:extLst>
          </p:cNvPr>
          <p:cNvSpPr>
            <a:spLocks noGrp="1"/>
          </p:cNvSpPr>
          <p:nvPr>
            <p:ph type="sldNum" sz="quarter" idx="12"/>
          </p:nvPr>
        </p:nvSpPr>
        <p:spPr/>
        <p:txBody>
          <a:bodyPr/>
          <a:lstStyle/>
          <a:p>
            <a:fld id="{85CA3A30-BCB1-4BB9-8DA8-B7CB8DA1EBB6}" type="slidenum">
              <a:rPr lang="en-US" smtClean="0"/>
              <a:t>‹#›</a:t>
            </a:fld>
            <a:endParaRPr lang="en-US"/>
          </a:p>
        </p:txBody>
      </p:sp>
    </p:spTree>
    <p:extLst>
      <p:ext uri="{BB962C8B-B14F-4D97-AF65-F5344CB8AC3E}">
        <p14:creationId xmlns:p14="http://schemas.microsoft.com/office/powerpoint/2010/main" val="2609660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7327-EC00-488C-B477-C0539657E0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F619A3-BFED-40C0-9AAB-B9E157DA0A41}"/>
              </a:ext>
            </a:extLst>
          </p:cNvPr>
          <p:cNvSpPr>
            <a:spLocks noGrp="1"/>
          </p:cNvSpPr>
          <p:nvPr>
            <p:ph type="dt" sz="half" idx="10"/>
          </p:nvPr>
        </p:nvSpPr>
        <p:spPr/>
        <p:txBody>
          <a:bodyPr/>
          <a:lstStyle/>
          <a:p>
            <a:fld id="{B0827BEC-16E8-B542-807B-7E5F58316C5B}" type="datetime1">
              <a:rPr lang="en-US" smtClean="0"/>
              <a:t>11/13/2024</a:t>
            </a:fld>
            <a:endParaRPr lang="en-US"/>
          </a:p>
        </p:txBody>
      </p:sp>
      <p:sp>
        <p:nvSpPr>
          <p:cNvPr id="4" name="Footer Placeholder 3">
            <a:extLst>
              <a:ext uri="{FF2B5EF4-FFF2-40B4-BE49-F238E27FC236}">
                <a16:creationId xmlns:a16="http://schemas.microsoft.com/office/drawing/2014/main" id="{A6D88CED-7776-4131-BF5C-9D5CC29F06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61ED6A-E8FF-474E-BEB9-1B6906C3B27F}"/>
              </a:ext>
            </a:extLst>
          </p:cNvPr>
          <p:cNvSpPr>
            <a:spLocks noGrp="1"/>
          </p:cNvSpPr>
          <p:nvPr>
            <p:ph type="sldNum" sz="quarter" idx="12"/>
          </p:nvPr>
        </p:nvSpPr>
        <p:spPr/>
        <p:txBody>
          <a:bodyPr/>
          <a:lstStyle/>
          <a:p>
            <a:fld id="{85CA3A30-BCB1-4BB9-8DA8-B7CB8DA1EBB6}" type="slidenum">
              <a:rPr lang="en-US" smtClean="0"/>
              <a:t>‹#›</a:t>
            </a:fld>
            <a:endParaRPr lang="en-US"/>
          </a:p>
        </p:txBody>
      </p:sp>
    </p:spTree>
    <p:extLst>
      <p:ext uri="{BB962C8B-B14F-4D97-AF65-F5344CB8AC3E}">
        <p14:creationId xmlns:p14="http://schemas.microsoft.com/office/powerpoint/2010/main" val="2360017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1DCA1B-6EDF-46F0-8027-0ED962E691F0}"/>
              </a:ext>
            </a:extLst>
          </p:cNvPr>
          <p:cNvSpPr>
            <a:spLocks noGrp="1"/>
          </p:cNvSpPr>
          <p:nvPr>
            <p:ph type="dt" sz="half" idx="10"/>
          </p:nvPr>
        </p:nvSpPr>
        <p:spPr/>
        <p:txBody>
          <a:bodyPr/>
          <a:lstStyle/>
          <a:p>
            <a:fld id="{DE84E873-3779-6C40-A263-006AB0066760}" type="datetime1">
              <a:rPr lang="en-US" smtClean="0"/>
              <a:t>11/13/2024</a:t>
            </a:fld>
            <a:endParaRPr lang="en-US"/>
          </a:p>
        </p:txBody>
      </p:sp>
      <p:sp>
        <p:nvSpPr>
          <p:cNvPr id="3" name="Footer Placeholder 2">
            <a:extLst>
              <a:ext uri="{FF2B5EF4-FFF2-40B4-BE49-F238E27FC236}">
                <a16:creationId xmlns:a16="http://schemas.microsoft.com/office/drawing/2014/main" id="{13349F14-2CEC-4270-9D66-DB96C030A7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8BA514-386F-4FA6-9C93-BDFAC517A3F3}"/>
              </a:ext>
            </a:extLst>
          </p:cNvPr>
          <p:cNvSpPr>
            <a:spLocks noGrp="1"/>
          </p:cNvSpPr>
          <p:nvPr>
            <p:ph type="sldNum" sz="quarter" idx="12"/>
          </p:nvPr>
        </p:nvSpPr>
        <p:spPr/>
        <p:txBody>
          <a:bodyPr/>
          <a:lstStyle/>
          <a:p>
            <a:fld id="{85CA3A30-BCB1-4BB9-8DA8-B7CB8DA1EBB6}" type="slidenum">
              <a:rPr lang="en-US" smtClean="0"/>
              <a:t>‹#›</a:t>
            </a:fld>
            <a:endParaRPr lang="en-US"/>
          </a:p>
        </p:txBody>
      </p:sp>
    </p:spTree>
    <p:extLst>
      <p:ext uri="{BB962C8B-B14F-4D97-AF65-F5344CB8AC3E}">
        <p14:creationId xmlns:p14="http://schemas.microsoft.com/office/powerpoint/2010/main" val="100037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1579-2C45-4505-A480-A8561DA3A6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5C70D2-CC3A-49A1-89ED-5BE00D351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6F46AA-9C17-4101-B13A-2BCB800905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F76C2-64D7-4C33-9C5E-46950CA37954}"/>
              </a:ext>
            </a:extLst>
          </p:cNvPr>
          <p:cNvSpPr>
            <a:spLocks noGrp="1"/>
          </p:cNvSpPr>
          <p:nvPr>
            <p:ph type="dt" sz="half" idx="10"/>
          </p:nvPr>
        </p:nvSpPr>
        <p:spPr/>
        <p:txBody>
          <a:bodyPr/>
          <a:lstStyle/>
          <a:p>
            <a:fld id="{2ACC121E-C181-9043-AA45-30DA8340B7F3}" type="datetime1">
              <a:rPr lang="en-US" smtClean="0"/>
              <a:t>11/13/2024</a:t>
            </a:fld>
            <a:endParaRPr lang="en-US"/>
          </a:p>
        </p:txBody>
      </p:sp>
      <p:sp>
        <p:nvSpPr>
          <p:cNvPr id="6" name="Footer Placeholder 5">
            <a:extLst>
              <a:ext uri="{FF2B5EF4-FFF2-40B4-BE49-F238E27FC236}">
                <a16:creationId xmlns:a16="http://schemas.microsoft.com/office/drawing/2014/main" id="{AC066156-7D7A-4B2C-B2EE-732B1A0882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0E8B13-BC75-421F-AFD8-72C642DDED14}"/>
              </a:ext>
            </a:extLst>
          </p:cNvPr>
          <p:cNvSpPr>
            <a:spLocks noGrp="1"/>
          </p:cNvSpPr>
          <p:nvPr>
            <p:ph type="sldNum" sz="quarter" idx="12"/>
          </p:nvPr>
        </p:nvSpPr>
        <p:spPr/>
        <p:txBody>
          <a:bodyPr/>
          <a:lstStyle/>
          <a:p>
            <a:fld id="{85CA3A30-BCB1-4BB9-8DA8-B7CB8DA1EBB6}" type="slidenum">
              <a:rPr lang="en-US" smtClean="0"/>
              <a:t>‹#›</a:t>
            </a:fld>
            <a:endParaRPr lang="en-US"/>
          </a:p>
        </p:txBody>
      </p:sp>
    </p:spTree>
    <p:extLst>
      <p:ext uri="{BB962C8B-B14F-4D97-AF65-F5344CB8AC3E}">
        <p14:creationId xmlns:p14="http://schemas.microsoft.com/office/powerpoint/2010/main" val="344813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D9A59-F22C-461D-BC34-F221061FB2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53F405-F85E-486E-9DC1-74A5DFB2F2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D6AEA3-345C-4561-8118-CF03CEDF6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AB5E8D-A99D-4FBF-BE19-C807C388916A}"/>
              </a:ext>
            </a:extLst>
          </p:cNvPr>
          <p:cNvSpPr>
            <a:spLocks noGrp="1"/>
          </p:cNvSpPr>
          <p:nvPr>
            <p:ph type="dt" sz="half" idx="10"/>
          </p:nvPr>
        </p:nvSpPr>
        <p:spPr/>
        <p:txBody>
          <a:bodyPr/>
          <a:lstStyle/>
          <a:p>
            <a:fld id="{7C04D3E8-09DD-F246-9871-9709FDB19F57}" type="datetime1">
              <a:rPr lang="en-US" smtClean="0"/>
              <a:t>11/13/2024</a:t>
            </a:fld>
            <a:endParaRPr lang="en-US"/>
          </a:p>
        </p:txBody>
      </p:sp>
      <p:sp>
        <p:nvSpPr>
          <p:cNvPr id="6" name="Footer Placeholder 5">
            <a:extLst>
              <a:ext uri="{FF2B5EF4-FFF2-40B4-BE49-F238E27FC236}">
                <a16:creationId xmlns:a16="http://schemas.microsoft.com/office/drawing/2014/main" id="{DCCEB37B-BEE2-4499-8371-F2A6DABFB6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CA369D-9BDF-44CE-A165-DE54A8792DA5}"/>
              </a:ext>
            </a:extLst>
          </p:cNvPr>
          <p:cNvSpPr>
            <a:spLocks noGrp="1"/>
          </p:cNvSpPr>
          <p:nvPr>
            <p:ph type="sldNum" sz="quarter" idx="12"/>
          </p:nvPr>
        </p:nvSpPr>
        <p:spPr/>
        <p:txBody>
          <a:bodyPr/>
          <a:lstStyle/>
          <a:p>
            <a:fld id="{85CA3A30-BCB1-4BB9-8DA8-B7CB8DA1EBB6}" type="slidenum">
              <a:rPr lang="en-US" smtClean="0"/>
              <a:t>‹#›</a:t>
            </a:fld>
            <a:endParaRPr lang="en-US"/>
          </a:p>
        </p:txBody>
      </p:sp>
    </p:spTree>
    <p:extLst>
      <p:ext uri="{BB962C8B-B14F-4D97-AF65-F5344CB8AC3E}">
        <p14:creationId xmlns:p14="http://schemas.microsoft.com/office/powerpoint/2010/main" val="1063524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A2882F-DC50-4927-87F3-047FC86FC8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B8776B-18C6-42AC-AA07-BE9E66982F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FAF19E-CD43-482E-9813-CCFD8FAF6F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98AC2-268A-DB41-B705-F0EBF73819B1}" type="datetime1">
              <a:rPr lang="en-US" smtClean="0"/>
              <a:t>11/13/2024</a:t>
            </a:fld>
            <a:endParaRPr lang="en-US"/>
          </a:p>
        </p:txBody>
      </p:sp>
      <p:sp>
        <p:nvSpPr>
          <p:cNvPr id="5" name="Footer Placeholder 4">
            <a:extLst>
              <a:ext uri="{FF2B5EF4-FFF2-40B4-BE49-F238E27FC236}">
                <a16:creationId xmlns:a16="http://schemas.microsoft.com/office/drawing/2014/main" id="{DB10E1E2-F492-4B85-A7F3-4374AE93E7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225698-1AD8-4634-A63F-D5CFF5D111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A3A30-BCB1-4BB9-8DA8-B7CB8DA1EBB6}" type="slidenum">
              <a:rPr lang="en-US" smtClean="0"/>
              <a:t>‹#›</a:t>
            </a:fld>
            <a:endParaRPr lang="en-US"/>
          </a:p>
        </p:txBody>
      </p:sp>
    </p:spTree>
    <p:extLst>
      <p:ext uri="{BB962C8B-B14F-4D97-AF65-F5344CB8AC3E}">
        <p14:creationId xmlns:p14="http://schemas.microsoft.com/office/powerpoint/2010/main" val="1451253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18.xml"/><Relationship Id="rId7" Type="http://schemas.openxmlformats.org/officeDocument/2006/relationships/slide" Target="slide25.xml"/><Relationship Id="rId2" Type="http://schemas.openxmlformats.org/officeDocument/2006/relationships/slide" Target="slide17.xml"/><Relationship Id="rId1" Type="http://schemas.openxmlformats.org/officeDocument/2006/relationships/slideLayout" Target="../slideLayouts/slideLayout4.xml"/><Relationship Id="rId6" Type="http://schemas.openxmlformats.org/officeDocument/2006/relationships/slide" Target="slide24.xml"/><Relationship Id="rId5" Type="http://schemas.openxmlformats.org/officeDocument/2006/relationships/slide" Target="slide23.xml"/><Relationship Id="rId4" Type="http://schemas.openxmlformats.org/officeDocument/2006/relationships/slide" Target="slide19.xml"/></Relationships>
</file>

<file path=ppt/slides/_rels/slide16.xml.rels><?xml version="1.0" encoding="UTF-8" standalone="yes"?>
<Relationships xmlns="http://schemas.openxmlformats.org/package/2006/relationships"><Relationship Id="rId2" Type="http://schemas.openxmlformats.org/officeDocument/2006/relationships/hyperlink" Target="https://www.infosecurity-magazine.com/news/apt29-spearphishing-thousands-rdp/"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yubico.com/store/?utm_source=google&amp;utm_medium=pd:shopping&amp;utm_campaign=us_b2c_conversion_google_shopping&amp;utm_content=pmax&amp;gad_source=1&amp;gclid=CjwKCAiAxKy5BhBbEiwAYiW--8j2D-1YSPb69ak1XTaXMnyiLZsQZaX2LKGe5UEfHWPrOi5GLSEqvxoCNLMQAvD_BwE" TargetMode="External"/><Relationship Id="rId2" Type="http://schemas.openxmlformats.org/officeDocument/2006/relationships/hyperlink" Target="https://www.itqlick.com/zscaler/pricing" TargetMode="External"/><Relationship Id="rId1" Type="http://schemas.openxmlformats.org/officeDocument/2006/relationships/slideLayout" Target="../slideLayouts/slideLayout4.xml"/><Relationship Id="rId6" Type="http://schemas.openxmlformats.org/officeDocument/2006/relationships/hyperlink" Target="https://www.ziprecruiter.com/Salaries/Cyber-Security-Auditor-Salary#:~:text=As%20of%20Nov%204%2C%202024,States%20is%20%24132%2C962%20a%20year." TargetMode="External"/><Relationship Id="rId5" Type="http://schemas.openxmlformats.org/officeDocument/2006/relationships/hyperlink" Target="https://www.1kosmos.com/authentication/cost-multi-factor-authentication/" TargetMode="External"/><Relationship Id="rId4" Type="http://schemas.openxmlformats.org/officeDocument/2006/relationships/hyperlink" Target="https://www.descope.com/learn/post/fido2"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chart" Target="../charts/chart3.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pricing/details/microsoft-sentinel/"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buchanan.com/managed-siem-pricing/" TargetMode="External"/><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hyperlink" Target="https://www.trustradius.com/threat-intelligence#:~:text=Threat%20intelligence%20pricing%20is%20often,on%20the%20number%20of%20feed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hyperlink" Target="https://www.solarwinds.com/resources/it-glossary/remote-desktop-protocol" TargetMode="External"/><Relationship Id="rId7" Type="http://schemas.openxmlformats.org/officeDocument/2006/relationships/hyperlink" Target="https://learn.microsoft.com/en-us/entra/identity/authentication/concept-authentication-passwordless" TargetMode="External"/><Relationship Id="rId2" Type="http://schemas.openxmlformats.org/officeDocument/2006/relationships/hyperlink" Target="https://www.techrepublic.com/article/midnight-blizzard-spearphishing-us-officials/" TargetMode="External"/><Relationship Id="rId1" Type="http://schemas.openxmlformats.org/officeDocument/2006/relationships/slideLayout" Target="../slideLayouts/slideLayout4.xml"/><Relationship Id="rId6" Type="http://schemas.openxmlformats.org/officeDocument/2006/relationships/hyperlink" Target="https://fidoalliance.org/fido2/" TargetMode="External"/><Relationship Id="rId5" Type="http://schemas.openxmlformats.org/officeDocument/2006/relationships/hyperlink" Target="https://attack.mitre.org/groups/G0016/" TargetMode="External"/><Relationship Id="rId4" Type="http://schemas.openxmlformats.org/officeDocument/2006/relationships/hyperlink" Target="https://socradar.io/apt-profile-cozy-bear-apt29/"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pages.stern.nyu.edu/~adamodar/New_Home_Page/datafile/wacc.html" TargetMode="External"/><Relationship Id="rId3" Type="http://schemas.openxmlformats.org/officeDocument/2006/relationships/hyperlink" Target="https://www.sans.org/security-awareness-training/resources/" TargetMode="External"/><Relationship Id="rId7" Type="http://schemas.openxmlformats.org/officeDocument/2006/relationships/hyperlink" Target="https://attack.mitre.org/techniques/T1566/001/" TargetMode="External"/><Relationship Id="rId2" Type="http://schemas.openxmlformats.org/officeDocument/2006/relationships/hyperlink" Target="https://www.sans.org/security-awareness-training/" TargetMode="External"/><Relationship Id="rId1" Type="http://schemas.openxmlformats.org/officeDocument/2006/relationships/slideLayout" Target="../slideLayouts/slideLayout4.xml"/><Relationship Id="rId6" Type="http://schemas.openxmlformats.org/officeDocument/2006/relationships/hyperlink" Target="https://attack.mitre.org/techniques/T1111/" TargetMode="External"/><Relationship Id="rId5" Type="http://schemas.openxmlformats.org/officeDocument/2006/relationships/hyperlink" Target="https://attack.mitre.org/techniques/T1621/" TargetMode="External"/><Relationship Id="rId4" Type="http://schemas.openxmlformats.org/officeDocument/2006/relationships/hyperlink" Target="https://attack.mitre.org/mitigations/M1017/"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4FBAB4-8BB2-4886-B467-AB85BF17C72C}"/>
              </a:ext>
            </a:extLst>
          </p:cNvPr>
          <p:cNvPicPr>
            <a:picLocks noChangeAspect="1"/>
          </p:cNvPicPr>
          <p:nvPr/>
        </p:nvPicPr>
        <p:blipFill>
          <a:blip r:embed="rId2"/>
          <a:srcRect b="15625"/>
          <a:stretch/>
        </p:blipFill>
        <p:spPr>
          <a:xfrm>
            <a:off x="0" y="0"/>
            <a:ext cx="12192000" cy="6858000"/>
          </a:xfrm>
          <a:prstGeom prst="rect">
            <a:avLst/>
          </a:prstGeom>
        </p:spPr>
      </p:pic>
      <p:sp>
        <p:nvSpPr>
          <p:cNvPr id="2" name="Title 1">
            <a:extLst>
              <a:ext uri="{FF2B5EF4-FFF2-40B4-BE49-F238E27FC236}">
                <a16:creationId xmlns:a16="http://schemas.microsoft.com/office/drawing/2014/main" id="{4F46A131-AC72-4D07-A47E-095E50DF8BF4}"/>
              </a:ext>
            </a:extLst>
          </p:cNvPr>
          <p:cNvSpPr>
            <a:spLocks noGrp="1"/>
          </p:cNvSpPr>
          <p:nvPr>
            <p:ph type="ctrTitle"/>
          </p:nvPr>
        </p:nvSpPr>
        <p:spPr>
          <a:xfrm>
            <a:off x="0" y="3966882"/>
            <a:ext cx="12192000" cy="2891119"/>
          </a:xfrm>
          <a:prstGeom prst="rtTriangle">
            <a:avLst/>
          </a:prstGeom>
          <a:solidFill>
            <a:srgbClr val="6091C3">
              <a:alpha val="9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l"/>
            <a:endParaRPr lang="en-US" sz="4400">
              <a:solidFill>
                <a:srgbClr val="6091C3"/>
              </a:solidFill>
              <a:latin typeface="+mn-lt"/>
              <a:ea typeface="+mn-ea"/>
              <a:cs typeface="+mn-cs"/>
            </a:endParaRPr>
          </a:p>
        </p:txBody>
      </p:sp>
      <p:sp>
        <p:nvSpPr>
          <p:cNvPr id="10" name="Right Triangle 9">
            <a:extLst>
              <a:ext uri="{FF2B5EF4-FFF2-40B4-BE49-F238E27FC236}">
                <a16:creationId xmlns:a16="http://schemas.microsoft.com/office/drawing/2014/main" id="{FCC13F9A-815A-66E7-2A8A-AA9F1B83CF9E}"/>
              </a:ext>
            </a:extLst>
          </p:cNvPr>
          <p:cNvSpPr/>
          <p:nvPr/>
        </p:nvSpPr>
        <p:spPr>
          <a:xfrm flipH="1">
            <a:off x="5741895" y="5655378"/>
            <a:ext cx="6450106" cy="1202621"/>
          </a:xfrm>
          <a:prstGeom prst="rtTriangle">
            <a:avLst/>
          </a:prstGeom>
          <a:solidFill>
            <a:srgbClr val="6091C3">
              <a:alpha val="9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fontScale="55000" lnSpcReduction="20000"/>
          </a:bodyPr>
          <a:lstStyle/>
          <a:p>
            <a:pPr>
              <a:lnSpc>
                <a:spcPct val="90000"/>
              </a:lnSpc>
              <a:spcBef>
                <a:spcPct val="0"/>
              </a:spcBef>
            </a:pPr>
            <a:endParaRPr lang="en-US" sz="4400">
              <a:solidFill>
                <a:srgbClr val="6091C3"/>
              </a:solidFill>
            </a:endParaRPr>
          </a:p>
        </p:txBody>
      </p:sp>
      <p:sp>
        <p:nvSpPr>
          <p:cNvPr id="3" name="Subtitle 2">
            <a:extLst>
              <a:ext uri="{FF2B5EF4-FFF2-40B4-BE49-F238E27FC236}">
                <a16:creationId xmlns:a16="http://schemas.microsoft.com/office/drawing/2014/main" id="{2CCCD6AA-74DE-41C6-81F3-B73A92389349}"/>
              </a:ext>
            </a:extLst>
          </p:cNvPr>
          <p:cNvSpPr>
            <a:spLocks noGrp="1"/>
          </p:cNvSpPr>
          <p:nvPr>
            <p:ph type="subTitle" idx="1"/>
          </p:nvPr>
        </p:nvSpPr>
        <p:spPr>
          <a:xfrm>
            <a:off x="0" y="5169501"/>
            <a:ext cx="7664824" cy="485879"/>
          </a:xfrm>
        </p:spPr>
        <p:txBody>
          <a:bodyPr>
            <a:noAutofit/>
          </a:bodyPr>
          <a:lstStyle/>
          <a:p>
            <a:pPr algn="l"/>
            <a:r>
              <a:rPr lang="en-US" sz="4000" b="1">
                <a:latin typeface="Aptos Display" panose="020B0004020202020204" pitchFamily="34" charset="0"/>
              </a:rPr>
              <a:t>Strengthening Security at TeamViewer to Mitigate Advanced Threats</a:t>
            </a:r>
            <a:br>
              <a:rPr lang="en-US" sz="4000" b="1">
                <a:latin typeface="Aptos Display" panose="020B0004020202020204" pitchFamily="34" charset="0"/>
              </a:rPr>
            </a:br>
            <a:endParaRPr lang="en-US" sz="4000" b="1">
              <a:latin typeface="Aptos Display" panose="020B0004020202020204" pitchFamily="34" charset="0"/>
            </a:endParaRPr>
          </a:p>
        </p:txBody>
      </p:sp>
      <p:sp>
        <p:nvSpPr>
          <p:cNvPr id="15" name="Right Triangle 14">
            <a:extLst>
              <a:ext uri="{FF2B5EF4-FFF2-40B4-BE49-F238E27FC236}">
                <a16:creationId xmlns:a16="http://schemas.microsoft.com/office/drawing/2014/main" id="{C08CD7EE-FBD0-ADCF-6DD2-F750512D6BAE}"/>
              </a:ext>
            </a:extLst>
          </p:cNvPr>
          <p:cNvSpPr/>
          <p:nvPr/>
        </p:nvSpPr>
        <p:spPr>
          <a:xfrm rot="16200000" flipH="1">
            <a:off x="5398580" y="-5398578"/>
            <a:ext cx="1394846" cy="12192004"/>
          </a:xfrm>
          <a:prstGeom prst="rtTriangle">
            <a:avLst/>
          </a:prstGeom>
          <a:solidFill>
            <a:schemeClr val="bg1">
              <a:lumMod val="95000"/>
              <a:alpha val="9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pPr>
            <a:endParaRPr lang="en-US" sz="4400">
              <a:solidFill>
                <a:srgbClr val="6091C3"/>
              </a:solidFill>
            </a:endParaRPr>
          </a:p>
        </p:txBody>
      </p:sp>
      <p:pic>
        <p:nvPicPr>
          <p:cNvPr id="2050" name="Picture 2" descr="TeamViewer logo in transparent PNG and vectorized SVG formats">
            <a:extLst>
              <a:ext uri="{FF2B5EF4-FFF2-40B4-BE49-F238E27FC236}">
                <a16:creationId xmlns:a16="http://schemas.microsoft.com/office/drawing/2014/main" id="{DE5D333F-D3BD-823C-812D-678071A17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060" y="160445"/>
            <a:ext cx="4086658" cy="547017"/>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Triangle 15">
            <a:extLst>
              <a:ext uri="{FF2B5EF4-FFF2-40B4-BE49-F238E27FC236}">
                <a16:creationId xmlns:a16="http://schemas.microsoft.com/office/drawing/2014/main" id="{23B59CE3-60A6-E824-CC29-BF29879E5A27}"/>
              </a:ext>
            </a:extLst>
          </p:cNvPr>
          <p:cNvSpPr/>
          <p:nvPr/>
        </p:nvSpPr>
        <p:spPr>
          <a:xfrm rot="5400000">
            <a:off x="2355738" y="-2355743"/>
            <a:ext cx="867907" cy="5579394"/>
          </a:xfrm>
          <a:prstGeom prst="rtTriangle">
            <a:avLst/>
          </a:prstGeom>
          <a:solidFill>
            <a:schemeClr val="bg1">
              <a:lumMod val="95000"/>
              <a:alpha val="9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pPr>
            <a:endParaRPr lang="en-US" sz="4400">
              <a:solidFill>
                <a:srgbClr val="6091C3"/>
              </a:solidFill>
            </a:endParaRPr>
          </a:p>
        </p:txBody>
      </p:sp>
    </p:spTree>
    <p:extLst>
      <p:ext uri="{BB962C8B-B14F-4D97-AF65-F5344CB8AC3E}">
        <p14:creationId xmlns:p14="http://schemas.microsoft.com/office/powerpoint/2010/main" val="425190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5ACED-ED3F-5CDA-0661-18388EFE7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AA8B3-37D3-34CD-D88C-E8DC80D6D517}"/>
              </a:ext>
            </a:extLst>
          </p:cNvPr>
          <p:cNvSpPr>
            <a:spLocks noGrp="1"/>
          </p:cNvSpPr>
          <p:nvPr>
            <p:ph type="title"/>
          </p:nvPr>
        </p:nvSpPr>
        <p:spPr/>
        <p:txBody>
          <a:bodyPr>
            <a:normAutofit/>
          </a:bodyPr>
          <a:lstStyle/>
          <a:p>
            <a:r>
              <a:rPr lang="en-US"/>
              <a:t>Enhancing Detective Behavior Monitoring through a Multi-Layered Security Strategy</a:t>
            </a:r>
          </a:p>
        </p:txBody>
      </p:sp>
      <p:sp>
        <p:nvSpPr>
          <p:cNvPr id="4" name="Freeform 3">
            <a:extLst>
              <a:ext uri="{FF2B5EF4-FFF2-40B4-BE49-F238E27FC236}">
                <a16:creationId xmlns:a16="http://schemas.microsoft.com/office/drawing/2014/main" id="{20469A6E-9464-7198-1C8F-0C40A5BFC859}"/>
              </a:ext>
            </a:extLst>
          </p:cNvPr>
          <p:cNvSpPr/>
          <p:nvPr/>
        </p:nvSpPr>
        <p:spPr>
          <a:xfrm>
            <a:off x="203330" y="1421562"/>
            <a:ext cx="3401700" cy="830984"/>
          </a:xfrm>
          <a:custGeom>
            <a:avLst/>
            <a:gdLst>
              <a:gd name="connsiteX0" fmla="*/ 0 w 2163685"/>
              <a:gd name="connsiteY0" fmla="*/ 87144 h 871438"/>
              <a:gd name="connsiteX1" fmla="*/ 87144 w 2163685"/>
              <a:gd name="connsiteY1" fmla="*/ 0 h 871438"/>
              <a:gd name="connsiteX2" fmla="*/ 2076541 w 2163685"/>
              <a:gd name="connsiteY2" fmla="*/ 0 h 871438"/>
              <a:gd name="connsiteX3" fmla="*/ 2163685 w 2163685"/>
              <a:gd name="connsiteY3" fmla="*/ 87144 h 871438"/>
              <a:gd name="connsiteX4" fmla="*/ 2163685 w 2163685"/>
              <a:gd name="connsiteY4" fmla="*/ 784294 h 871438"/>
              <a:gd name="connsiteX5" fmla="*/ 2076541 w 2163685"/>
              <a:gd name="connsiteY5" fmla="*/ 871438 h 871438"/>
              <a:gd name="connsiteX6" fmla="*/ 87144 w 2163685"/>
              <a:gd name="connsiteY6" fmla="*/ 871438 h 871438"/>
              <a:gd name="connsiteX7" fmla="*/ 0 w 2163685"/>
              <a:gd name="connsiteY7" fmla="*/ 784294 h 871438"/>
              <a:gd name="connsiteX8" fmla="*/ 0 w 2163685"/>
              <a:gd name="connsiteY8" fmla="*/ 87144 h 8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3685" h="871438">
                <a:moveTo>
                  <a:pt x="0" y="87144"/>
                </a:moveTo>
                <a:cubicBezTo>
                  <a:pt x="0" y="39016"/>
                  <a:pt x="39016" y="0"/>
                  <a:pt x="87144" y="0"/>
                </a:cubicBezTo>
                <a:lnTo>
                  <a:pt x="2076541" y="0"/>
                </a:lnTo>
                <a:cubicBezTo>
                  <a:pt x="2124669" y="0"/>
                  <a:pt x="2163685" y="39016"/>
                  <a:pt x="2163685" y="87144"/>
                </a:cubicBezTo>
                <a:lnTo>
                  <a:pt x="2163685" y="784294"/>
                </a:lnTo>
                <a:cubicBezTo>
                  <a:pt x="2163685" y="832422"/>
                  <a:pt x="2124669" y="871438"/>
                  <a:pt x="2076541" y="871438"/>
                </a:cubicBezTo>
                <a:lnTo>
                  <a:pt x="87144" y="871438"/>
                </a:lnTo>
                <a:cubicBezTo>
                  <a:pt x="39016" y="871438"/>
                  <a:pt x="0" y="832422"/>
                  <a:pt x="0" y="784294"/>
                </a:cubicBezTo>
                <a:lnTo>
                  <a:pt x="0" y="87144"/>
                </a:lnTo>
                <a:close/>
              </a:path>
            </a:pathLst>
          </a:custGeom>
          <a:solidFill>
            <a:srgbClr val="5B9BD5">
              <a:alpha val="4902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a:solidFill>
                  <a:schemeClr val="tx1"/>
                </a:solidFill>
              </a:rPr>
              <a:t>Implement NIST Cybersecurity Framework</a:t>
            </a:r>
          </a:p>
        </p:txBody>
      </p:sp>
      <p:sp>
        <p:nvSpPr>
          <p:cNvPr id="5" name="Freeform 4">
            <a:extLst>
              <a:ext uri="{FF2B5EF4-FFF2-40B4-BE49-F238E27FC236}">
                <a16:creationId xmlns:a16="http://schemas.microsoft.com/office/drawing/2014/main" id="{F3BC94D9-4A07-A399-7E9B-DF83F9ED5309}"/>
              </a:ext>
            </a:extLst>
          </p:cNvPr>
          <p:cNvSpPr/>
          <p:nvPr/>
        </p:nvSpPr>
        <p:spPr>
          <a:xfrm>
            <a:off x="353847" y="2014047"/>
            <a:ext cx="3401700" cy="3164223"/>
          </a:xfrm>
          <a:custGeom>
            <a:avLst/>
            <a:gdLst>
              <a:gd name="connsiteX0" fmla="*/ 0 w 2086331"/>
              <a:gd name="connsiteY0" fmla="*/ 208633 h 3722400"/>
              <a:gd name="connsiteX1" fmla="*/ 208633 w 2086331"/>
              <a:gd name="connsiteY1" fmla="*/ 0 h 3722400"/>
              <a:gd name="connsiteX2" fmla="*/ 1877698 w 2086331"/>
              <a:gd name="connsiteY2" fmla="*/ 0 h 3722400"/>
              <a:gd name="connsiteX3" fmla="*/ 2086331 w 2086331"/>
              <a:gd name="connsiteY3" fmla="*/ 208633 h 3722400"/>
              <a:gd name="connsiteX4" fmla="*/ 2086331 w 2086331"/>
              <a:gd name="connsiteY4" fmla="*/ 3513767 h 3722400"/>
              <a:gd name="connsiteX5" fmla="*/ 1877698 w 2086331"/>
              <a:gd name="connsiteY5" fmla="*/ 3722400 h 3722400"/>
              <a:gd name="connsiteX6" fmla="*/ 208633 w 2086331"/>
              <a:gd name="connsiteY6" fmla="*/ 3722400 h 3722400"/>
              <a:gd name="connsiteX7" fmla="*/ 0 w 2086331"/>
              <a:gd name="connsiteY7" fmla="*/ 3513767 h 3722400"/>
              <a:gd name="connsiteX8" fmla="*/ 0 w 2086331"/>
              <a:gd name="connsiteY8" fmla="*/ 208633 h 37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6331" h="3722400">
                <a:moveTo>
                  <a:pt x="0" y="208633"/>
                </a:moveTo>
                <a:cubicBezTo>
                  <a:pt x="0" y="93408"/>
                  <a:pt x="93408" y="0"/>
                  <a:pt x="208633" y="0"/>
                </a:cubicBezTo>
                <a:lnTo>
                  <a:pt x="1877698" y="0"/>
                </a:lnTo>
                <a:cubicBezTo>
                  <a:pt x="1992923" y="0"/>
                  <a:pt x="2086331" y="93408"/>
                  <a:pt x="2086331" y="208633"/>
                </a:cubicBezTo>
                <a:lnTo>
                  <a:pt x="2086331" y="3513767"/>
                </a:lnTo>
                <a:cubicBezTo>
                  <a:pt x="2086331" y="3628992"/>
                  <a:pt x="1992923" y="3722400"/>
                  <a:pt x="1877698" y="3722400"/>
                </a:cubicBezTo>
                <a:lnTo>
                  <a:pt x="208633" y="3722400"/>
                </a:lnTo>
                <a:cubicBezTo>
                  <a:pt x="93408" y="3722400"/>
                  <a:pt x="0" y="3628992"/>
                  <a:pt x="0" y="3513767"/>
                </a:cubicBezTo>
                <a:lnTo>
                  <a:pt x="0" y="208633"/>
                </a:lnTo>
                <a:close/>
              </a:path>
            </a:pathLst>
          </a:custGeom>
          <a:solidFill>
            <a:srgbClr val="DAE5F3"/>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9339" tIns="139339" rIns="139339" bIns="139339" numCol="1" spcCol="1270" anchor="t" anchorCtr="0">
            <a:no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latin typeface="Aptos" panose="020B0004020202020204" pitchFamily="34" charset="0"/>
              </a:rPr>
              <a:t>Identify</a:t>
            </a:r>
            <a:r>
              <a:rPr kumimoji="0" lang="en-US" altLang="en-US" sz="1600" b="0" i="0" u="none" strike="noStrike" cap="none" normalizeH="0" baseline="0">
                <a:ln>
                  <a:noFill/>
                </a:ln>
                <a:solidFill>
                  <a:schemeClr val="tx1"/>
                </a:solidFill>
                <a:effectLst/>
                <a:latin typeface="Aptos" panose="020B0004020202020204" pitchFamily="34" charset="0"/>
              </a:rPr>
              <a:t>: Track and manage all assets, including endpoints </a:t>
            </a:r>
            <a:r>
              <a:rPr kumimoji="0" lang="en-US" altLang="en-US" sz="1600" b="1" i="0" u="none" strike="noStrike" cap="none" normalizeH="0" baseline="0">
                <a:ln>
                  <a:noFill/>
                </a:ln>
                <a:solidFill>
                  <a:schemeClr val="tx1"/>
                </a:solidFill>
                <a:effectLst/>
                <a:latin typeface="Aptos" panose="020B0004020202020204" pitchFamily="34" charset="0"/>
              </a:rPr>
              <a:t>Protect</a:t>
            </a:r>
            <a:r>
              <a:rPr kumimoji="0" lang="en-US" altLang="en-US" sz="1600" b="0" i="0" u="none" strike="noStrike" cap="none" normalizeH="0" baseline="0">
                <a:ln>
                  <a:noFill/>
                </a:ln>
                <a:solidFill>
                  <a:schemeClr val="tx1"/>
                </a:solidFill>
                <a:effectLst/>
                <a:latin typeface="Aptos" panose="020B0004020202020204" pitchFamily="34" charset="0"/>
              </a:rPr>
              <a:t>: Enforce secure access and configurations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latin typeface="Aptos" panose="020B0004020202020204" pitchFamily="34" charset="0"/>
              </a:rPr>
              <a:t>Detect</a:t>
            </a:r>
            <a:r>
              <a:rPr kumimoji="0" lang="en-US" altLang="en-US" sz="1600" b="0" i="0" u="none" strike="noStrike" cap="none" normalizeH="0" baseline="0">
                <a:ln>
                  <a:noFill/>
                </a:ln>
                <a:solidFill>
                  <a:schemeClr val="tx1"/>
                </a:solidFill>
                <a:effectLst/>
                <a:latin typeface="Aptos" panose="020B0004020202020204" pitchFamily="34" charset="0"/>
              </a:rPr>
              <a:t>: Continuously monitor for unusual activity across environments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latin typeface="Aptos" panose="020B0004020202020204" pitchFamily="34" charset="0"/>
              </a:rPr>
              <a:t>Respond</a:t>
            </a:r>
            <a:r>
              <a:rPr kumimoji="0" lang="en-US" altLang="en-US" sz="1600" b="0" i="0" u="none" strike="noStrike" cap="none" normalizeH="0" baseline="0">
                <a:ln>
                  <a:noFill/>
                </a:ln>
                <a:solidFill>
                  <a:schemeClr val="tx1"/>
                </a:solidFill>
                <a:effectLst/>
                <a:latin typeface="Aptos" panose="020B0004020202020204" pitchFamily="34" charset="0"/>
              </a:rPr>
              <a:t>: Correlate events and address vulnerabilities swiftly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latin typeface="Aptos" panose="020B0004020202020204" pitchFamily="34" charset="0"/>
              </a:rPr>
              <a:t>Recover</a:t>
            </a:r>
            <a:r>
              <a:rPr kumimoji="0" lang="en-US" altLang="en-US" sz="1600" b="0" i="0" u="none" strike="noStrike" cap="none" normalizeH="0" baseline="0">
                <a:ln>
                  <a:noFill/>
                </a:ln>
                <a:solidFill>
                  <a:schemeClr val="tx1"/>
                </a:solidFill>
                <a:effectLst/>
                <a:latin typeface="Aptos" panose="020B0004020202020204" pitchFamily="34" charset="0"/>
              </a:rPr>
              <a:t>: Test recovery plans to quickly restore systems and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Aptos" panose="020B0004020202020204" pitchFamily="34" charset="0"/>
            </a:endParaRPr>
          </a:p>
        </p:txBody>
      </p:sp>
      <p:sp>
        <p:nvSpPr>
          <p:cNvPr id="7" name="Freeform 6">
            <a:extLst>
              <a:ext uri="{FF2B5EF4-FFF2-40B4-BE49-F238E27FC236}">
                <a16:creationId xmlns:a16="http://schemas.microsoft.com/office/drawing/2014/main" id="{02171A98-C403-AEC9-E5D8-5B6DB8346879}"/>
              </a:ext>
            </a:extLst>
          </p:cNvPr>
          <p:cNvSpPr/>
          <p:nvPr/>
        </p:nvSpPr>
        <p:spPr>
          <a:xfrm>
            <a:off x="4362104" y="1421562"/>
            <a:ext cx="3401700" cy="830984"/>
          </a:xfrm>
          <a:custGeom>
            <a:avLst/>
            <a:gdLst>
              <a:gd name="connsiteX0" fmla="*/ 0 w 2163685"/>
              <a:gd name="connsiteY0" fmla="*/ 87144 h 871438"/>
              <a:gd name="connsiteX1" fmla="*/ 87144 w 2163685"/>
              <a:gd name="connsiteY1" fmla="*/ 0 h 871438"/>
              <a:gd name="connsiteX2" fmla="*/ 2076541 w 2163685"/>
              <a:gd name="connsiteY2" fmla="*/ 0 h 871438"/>
              <a:gd name="connsiteX3" fmla="*/ 2163685 w 2163685"/>
              <a:gd name="connsiteY3" fmla="*/ 87144 h 871438"/>
              <a:gd name="connsiteX4" fmla="*/ 2163685 w 2163685"/>
              <a:gd name="connsiteY4" fmla="*/ 784294 h 871438"/>
              <a:gd name="connsiteX5" fmla="*/ 2076541 w 2163685"/>
              <a:gd name="connsiteY5" fmla="*/ 871438 h 871438"/>
              <a:gd name="connsiteX6" fmla="*/ 87144 w 2163685"/>
              <a:gd name="connsiteY6" fmla="*/ 871438 h 871438"/>
              <a:gd name="connsiteX7" fmla="*/ 0 w 2163685"/>
              <a:gd name="connsiteY7" fmla="*/ 784294 h 871438"/>
              <a:gd name="connsiteX8" fmla="*/ 0 w 2163685"/>
              <a:gd name="connsiteY8" fmla="*/ 87144 h 8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3685" h="871438">
                <a:moveTo>
                  <a:pt x="0" y="87144"/>
                </a:moveTo>
                <a:cubicBezTo>
                  <a:pt x="0" y="39016"/>
                  <a:pt x="39016" y="0"/>
                  <a:pt x="87144" y="0"/>
                </a:cubicBezTo>
                <a:lnTo>
                  <a:pt x="2076541" y="0"/>
                </a:lnTo>
                <a:cubicBezTo>
                  <a:pt x="2124669" y="0"/>
                  <a:pt x="2163685" y="39016"/>
                  <a:pt x="2163685" y="87144"/>
                </a:cubicBezTo>
                <a:lnTo>
                  <a:pt x="2163685" y="784294"/>
                </a:lnTo>
                <a:cubicBezTo>
                  <a:pt x="2163685" y="832422"/>
                  <a:pt x="2124669" y="871438"/>
                  <a:pt x="2076541" y="871438"/>
                </a:cubicBezTo>
                <a:lnTo>
                  <a:pt x="87144" y="871438"/>
                </a:lnTo>
                <a:cubicBezTo>
                  <a:pt x="39016" y="871438"/>
                  <a:pt x="0" y="832422"/>
                  <a:pt x="0" y="784294"/>
                </a:cubicBezTo>
                <a:lnTo>
                  <a:pt x="0" y="87144"/>
                </a:lnTo>
                <a:close/>
              </a:path>
            </a:pathLst>
          </a:custGeom>
          <a:solidFill>
            <a:srgbClr val="5B9BD5">
              <a:alpha val="4902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a:solidFill>
                  <a:schemeClr val="tx1"/>
                </a:solidFill>
              </a:rPr>
              <a:t>Incident Alerting and Reporting for Real-Time Threat Response</a:t>
            </a:r>
          </a:p>
        </p:txBody>
      </p:sp>
      <p:sp>
        <p:nvSpPr>
          <p:cNvPr id="8" name="Freeform 7">
            <a:extLst>
              <a:ext uri="{FF2B5EF4-FFF2-40B4-BE49-F238E27FC236}">
                <a16:creationId xmlns:a16="http://schemas.microsoft.com/office/drawing/2014/main" id="{8CF6E9B1-2CFC-4C33-8894-B169A38A53C7}"/>
              </a:ext>
            </a:extLst>
          </p:cNvPr>
          <p:cNvSpPr/>
          <p:nvPr/>
        </p:nvSpPr>
        <p:spPr>
          <a:xfrm>
            <a:off x="4500254" y="2014048"/>
            <a:ext cx="3401700" cy="3164222"/>
          </a:xfrm>
          <a:custGeom>
            <a:avLst/>
            <a:gdLst>
              <a:gd name="connsiteX0" fmla="*/ 0 w 2086331"/>
              <a:gd name="connsiteY0" fmla="*/ 208633 h 3722400"/>
              <a:gd name="connsiteX1" fmla="*/ 208633 w 2086331"/>
              <a:gd name="connsiteY1" fmla="*/ 0 h 3722400"/>
              <a:gd name="connsiteX2" fmla="*/ 1877698 w 2086331"/>
              <a:gd name="connsiteY2" fmla="*/ 0 h 3722400"/>
              <a:gd name="connsiteX3" fmla="*/ 2086331 w 2086331"/>
              <a:gd name="connsiteY3" fmla="*/ 208633 h 3722400"/>
              <a:gd name="connsiteX4" fmla="*/ 2086331 w 2086331"/>
              <a:gd name="connsiteY4" fmla="*/ 3513767 h 3722400"/>
              <a:gd name="connsiteX5" fmla="*/ 1877698 w 2086331"/>
              <a:gd name="connsiteY5" fmla="*/ 3722400 h 3722400"/>
              <a:gd name="connsiteX6" fmla="*/ 208633 w 2086331"/>
              <a:gd name="connsiteY6" fmla="*/ 3722400 h 3722400"/>
              <a:gd name="connsiteX7" fmla="*/ 0 w 2086331"/>
              <a:gd name="connsiteY7" fmla="*/ 3513767 h 3722400"/>
              <a:gd name="connsiteX8" fmla="*/ 0 w 2086331"/>
              <a:gd name="connsiteY8" fmla="*/ 208633 h 37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6331" h="3722400">
                <a:moveTo>
                  <a:pt x="0" y="208633"/>
                </a:moveTo>
                <a:cubicBezTo>
                  <a:pt x="0" y="93408"/>
                  <a:pt x="93408" y="0"/>
                  <a:pt x="208633" y="0"/>
                </a:cubicBezTo>
                <a:lnTo>
                  <a:pt x="1877698" y="0"/>
                </a:lnTo>
                <a:cubicBezTo>
                  <a:pt x="1992923" y="0"/>
                  <a:pt x="2086331" y="93408"/>
                  <a:pt x="2086331" y="208633"/>
                </a:cubicBezTo>
                <a:lnTo>
                  <a:pt x="2086331" y="3513767"/>
                </a:lnTo>
                <a:cubicBezTo>
                  <a:pt x="2086331" y="3628992"/>
                  <a:pt x="1992923" y="3722400"/>
                  <a:pt x="1877698" y="3722400"/>
                </a:cubicBezTo>
                <a:lnTo>
                  <a:pt x="208633" y="3722400"/>
                </a:lnTo>
                <a:cubicBezTo>
                  <a:pt x="93408" y="3722400"/>
                  <a:pt x="0" y="3628992"/>
                  <a:pt x="0" y="3513767"/>
                </a:cubicBezTo>
                <a:lnTo>
                  <a:pt x="0" y="208633"/>
                </a:lnTo>
                <a:close/>
              </a:path>
            </a:pathLst>
          </a:custGeom>
          <a:solidFill>
            <a:srgbClr val="DAE5F3">
              <a:alpha val="90000"/>
            </a:srgb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9339" tIns="139339" rIns="139339" bIns="139339" numCol="1" spcCol="1270" anchor="t" anchorCtr="0">
            <a:no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b="1" dirty="0">
                <a:solidFill>
                  <a:schemeClr val="tx1"/>
                </a:solidFill>
                <a:latin typeface="Aptos" panose="020B0004020202020204" pitchFamily="34" charset="0"/>
              </a:rPr>
              <a:t>Behavioral Baselines for Anomaly Detection: </a:t>
            </a:r>
            <a:r>
              <a:rPr lang="en-US" sz="1600" dirty="0">
                <a:solidFill>
                  <a:schemeClr val="tx1"/>
                </a:solidFill>
                <a:latin typeface="Aptos" panose="020B0004020202020204" pitchFamily="34" charset="0"/>
              </a:rPr>
              <a:t>Use User and Entity Behavior Analytics (UEBA) to establish baselines of normal user behavior and detect deviations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ptos" panose="020B0004020202020204" pitchFamily="34" charset="0"/>
              </a:rPr>
              <a:t>Dashboard for Incident Visibility: </a:t>
            </a:r>
            <a:r>
              <a:rPr kumimoji="0" lang="en-US" altLang="en-US" sz="1600" b="0" i="0" u="none" strike="noStrike" cap="none" normalizeH="0" baseline="0" dirty="0">
                <a:ln>
                  <a:noFill/>
                </a:ln>
                <a:solidFill>
                  <a:schemeClr val="tx1"/>
                </a:solidFill>
                <a:effectLst/>
                <a:latin typeface="Aptos" panose="020B0004020202020204" pitchFamily="34" charset="0"/>
              </a:rPr>
              <a:t>Implement a central dashboard to visualize incident trends and provide actionable insights to both security teams and organizational leadership</a:t>
            </a:r>
          </a:p>
        </p:txBody>
      </p:sp>
      <p:sp>
        <p:nvSpPr>
          <p:cNvPr id="10" name="Freeform 9">
            <a:extLst>
              <a:ext uri="{FF2B5EF4-FFF2-40B4-BE49-F238E27FC236}">
                <a16:creationId xmlns:a16="http://schemas.microsoft.com/office/drawing/2014/main" id="{79AE0CC5-415B-C76C-A9A1-C212DB4E669E}"/>
              </a:ext>
            </a:extLst>
          </p:cNvPr>
          <p:cNvSpPr/>
          <p:nvPr/>
        </p:nvSpPr>
        <p:spPr>
          <a:xfrm>
            <a:off x="8520877" y="1421562"/>
            <a:ext cx="3401700" cy="830984"/>
          </a:xfrm>
          <a:custGeom>
            <a:avLst/>
            <a:gdLst>
              <a:gd name="connsiteX0" fmla="*/ 0 w 2163685"/>
              <a:gd name="connsiteY0" fmla="*/ 87144 h 871438"/>
              <a:gd name="connsiteX1" fmla="*/ 87144 w 2163685"/>
              <a:gd name="connsiteY1" fmla="*/ 0 h 871438"/>
              <a:gd name="connsiteX2" fmla="*/ 2076541 w 2163685"/>
              <a:gd name="connsiteY2" fmla="*/ 0 h 871438"/>
              <a:gd name="connsiteX3" fmla="*/ 2163685 w 2163685"/>
              <a:gd name="connsiteY3" fmla="*/ 87144 h 871438"/>
              <a:gd name="connsiteX4" fmla="*/ 2163685 w 2163685"/>
              <a:gd name="connsiteY4" fmla="*/ 784294 h 871438"/>
              <a:gd name="connsiteX5" fmla="*/ 2076541 w 2163685"/>
              <a:gd name="connsiteY5" fmla="*/ 871438 h 871438"/>
              <a:gd name="connsiteX6" fmla="*/ 87144 w 2163685"/>
              <a:gd name="connsiteY6" fmla="*/ 871438 h 871438"/>
              <a:gd name="connsiteX7" fmla="*/ 0 w 2163685"/>
              <a:gd name="connsiteY7" fmla="*/ 784294 h 871438"/>
              <a:gd name="connsiteX8" fmla="*/ 0 w 2163685"/>
              <a:gd name="connsiteY8" fmla="*/ 87144 h 8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3685" h="871438">
                <a:moveTo>
                  <a:pt x="0" y="87144"/>
                </a:moveTo>
                <a:cubicBezTo>
                  <a:pt x="0" y="39016"/>
                  <a:pt x="39016" y="0"/>
                  <a:pt x="87144" y="0"/>
                </a:cubicBezTo>
                <a:lnTo>
                  <a:pt x="2076541" y="0"/>
                </a:lnTo>
                <a:cubicBezTo>
                  <a:pt x="2124669" y="0"/>
                  <a:pt x="2163685" y="39016"/>
                  <a:pt x="2163685" y="87144"/>
                </a:cubicBezTo>
                <a:lnTo>
                  <a:pt x="2163685" y="784294"/>
                </a:lnTo>
                <a:cubicBezTo>
                  <a:pt x="2163685" y="832422"/>
                  <a:pt x="2124669" y="871438"/>
                  <a:pt x="2076541" y="871438"/>
                </a:cubicBezTo>
                <a:lnTo>
                  <a:pt x="87144" y="871438"/>
                </a:lnTo>
                <a:cubicBezTo>
                  <a:pt x="39016" y="871438"/>
                  <a:pt x="0" y="832422"/>
                  <a:pt x="0" y="784294"/>
                </a:cubicBezTo>
                <a:lnTo>
                  <a:pt x="0" y="87144"/>
                </a:lnTo>
                <a:close/>
              </a:path>
            </a:pathLst>
          </a:custGeom>
          <a:solidFill>
            <a:srgbClr val="5B9BD5">
              <a:alpha val="4902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a:solidFill>
                  <a:schemeClr val="tx1"/>
                </a:solidFill>
              </a:rPr>
              <a:t>Utilize Advanced Detection &amp; Centralized Event Management</a:t>
            </a:r>
          </a:p>
        </p:txBody>
      </p:sp>
      <p:sp>
        <p:nvSpPr>
          <p:cNvPr id="11" name="Freeform 10">
            <a:extLst>
              <a:ext uri="{FF2B5EF4-FFF2-40B4-BE49-F238E27FC236}">
                <a16:creationId xmlns:a16="http://schemas.microsoft.com/office/drawing/2014/main" id="{ADACEFDF-8794-0EDA-AF87-6BE8267E02DF}"/>
              </a:ext>
            </a:extLst>
          </p:cNvPr>
          <p:cNvSpPr/>
          <p:nvPr/>
        </p:nvSpPr>
        <p:spPr>
          <a:xfrm>
            <a:off x="8646662" y="2014047"/>
            <a:ext cx="3401700" cy="3164221"/>
          </a:xfrm>
          <a:custGeom>
            <a:avLst/>
            <a:gdLst>
              <a:gd name="connsiteX0" fmla="*/ 0 w 2086331"/>
              <a:gd name="connsiteY0" fmla="*/ 208633 h 3722400"/>
              <a:gd name="connsiteX1" fmla="*/ 208633 w 2086331"/>
              <a:gd name="connsiteY1" fmla="*/ 0 h 3722400"/>
              <a:gd name="connsiteX2" fmla="*/ 1877698 w 2086331"/>
              <a:gd name="connsiteY2" fmla="*/ 0 h 3722400"/>
              <a:gd name="connsiteX3" fmla="*/ 2086331 w 2086331"/>
              <a:gd name="connsiteY3" fmla="*/ 208633 h 3722400"/>
              <a:gd name="connsiteX4" fmla="*/ 2086331 w 2086331"/>
              <a:gd name="connsiteY4" fmla="*/ 3513767 h 3722400"/>
              <a:gd name="connsiteX5" fmla="*/ 1877698 w 2086331"/>
              <a:gd name="connsiteY5" fmla="*/ 3722400 h 3722400"/>
              <a:gd name="connsiteX6" fmla="*/ 208633 w 2086331"/>
              <a:gd name="connsiteY6" fmla="*/ 3722400 h 3722400"/>
              <a:gd name="connsiteX7" fmla="*/ 0 w 2086331"/>
              <a:gd name="connsiteY7" fmla="*/ 3513767 h 3722400"/>
              <a:gd name="connsiteX8" fmla="*/ 0 w 2086331"/>
              <a:gd name="connsiteY8" fmla="*/ 208633 h 37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6331" h="3722400">
                <a:moveTo>
                  <a:pt x="0" y="208633"/>
                </a:moveTo>
                <a:cubicBezTo>
                  <a:pt x="0" y="93408"/>
                  <a:pt x="93408" y="0"/>
                  <a:pt x="208633" y="0"/>
                </a:cubicBezTo>
                <a:lnTo>
                  <a:pt x="1877698" y="0"/>
                </a:lnTo>
                <a:cubicBezTo>
                  <a:pt x="1992923" y="0"/>
                  <a:pt x="2086331" y="93408"/>
                  <a:pt x="2086331" y="208633"/>
                </a:cubicBezTo>
                <a:lnTo>
                  <a:pt x="2086331" y="3513767"/>
                </a:lnTo>
                <a:cubicBezTo>
                  <a:pt x="2086331" y="3628992"/>
                  <a:pt x="1992923" y="3722400"/>
                  <a:pt x="1877698" y="3722400"/>
                </a:cubicBezTo>
                <a:lnTo>
                  <a:pt x="208633" y="3722400"/>
                </a:lnTo>
                <a:cubicBezTo>
                  <a:pt x="93408" y="3722400"/>
                  <a:pt x="0" y="3628992"/>
                  <a:pt x="0" y="3513767"/>
                </a:cubicBezTo>
                <a:lnTo>
                  <a:pt x="0" y="208633"/>
                </a:lnTo>
                <a:close/>
              </a:path>
            </a:pathLst>
          </a:custGeom>
          <a:solidFill>
            <a:srgbClr val="DAE5F3">
              <a:alpha val="90000"/>
            </a:srgb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9339" tIns="139339" rIns="139339" bIns="139339" numCol="1" spcCol="1270" anchor="t" anchorCtr="0">
            <a:no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chemeClr val="tx1"/>
                </a:solidFill>
                <a:latin typeface="Aptos" panose="020B0004020202020204" pitchFamily="34" charset="0"/>
              </a:rPr>
              <a:t>Centralized SIEM Platform: </a:t>
            </a:r>
            <a:r>
              <a:rPr kumimoji="0" lang="en-US" altLang="en-US" sz="1600" b="0" i="0" u="none" strike="noStrike" cap="none" normalizeH="0" baseline="0" dirty="0">
                <a:ln>
                  <a:noFill/>
                </a:ln>
                <a:solidFill>
                  <a:schemeClr val="tx1"/>
                </a:solidFill>
                <a:effectLst/>
                <a:latin typeface="Aptos" panose="020B0004020202020204" pitchFamily="34" charset="0"/>
              </a:rPr>
              <a:t>Use a centralized SIEM platform to a</a:t>
            </a:r>
            <a:r>
              <a:rPr lang="en-US" sz="1600" dirty="0">
                <a:latin typeface="Aptos" panose="020B0004020202020204" pitchFamily="34" charset="0"/>
              </a:rPr>
              <a:t>ggregate and analyze logs from all environments in a centralized SIEM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b="1" dirty="0">
                <a:latin typeface="Aptos" panose="020B0004020202020204" pitchFamily="34" charset="0"/>
              </a:rPr>
              <a:t>Threat Intelligence Integration: </a:t>
            </a:r>
            <a:r>
              <a:rPr lang="en-US" sz="1600" dirty="0">
                <a:latin typeface="Aptos" panose="020B0004020202020204" pitchFamily="34" charset="0"/>
              </a:rPr>
              <a:t>Incorporate threat intelligence feeds into the SIEM, enhancing detection capabilities by identifying known malicious indicators such as IPs or file hashes linked to threat actors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Aptos" panose="020B0004020202020204" pitchFamily="34" charset="0"/>
            </a:endParaRPr>
          </a:p>
        </p:txBody>
      </p:sp>
      <p:sp>
        <p:nvSpPr>
          <p:cNvPr id="16" name="Right Arrow 15">
            <a:extLst>
              <a:ext uri="{FF2B5EF4-FFF2-40B4-BE49-F238E27FC236}">
                <a16:creationId xmlns:a16="http://schemas.microsoft.com/office/drawing/2014/main" id="{FAE1E3C6-ACD0-520C-C69B-B3E2C63F3221}"/>
              </a:ext>
            </a:extLst>
          </p:cNvPr>
          <p:cNvSpPr/>
          <p:nvPr/>
        </p:nvSpPr>
        <p:spPr>
          <a:xfrm>
            <a:off x="3655877" y="1421562"/>
            <a:ext cx="621064" cy="627520"/>
          </a:xfrm>
          <a:prstGeom prst="rightArrow">
            <a:avLst/>
          </a:prstGeom>
          <a:solidFill>
            <a:srgbClr val="4472C4">
              <a:alpha val="3058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7AC9FB2F-CC8F-E338-43C8-4954FF4833F9}"/>
              </a:ext>
            </a:extLst>
          </p:cNvPr>
          <p:cNvSpPr/>
          <p:nvPr/>
        </p:nvSpPr>
        <p:spPr>
          <a:xfrm>
            <a:off x="7810453" y="1439758"/>
            <a:ext cx="621064" cy="627520"/>
          </a:xfrm>
          <a:prstGeom prst="rightArrow">
            <a:avLst/>
          </a:prstGeom>
          <a:solidFill>
            <a:srgbClr val="4472C4">
              <a:alpha val="3058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B72F74F-9C99-469E-6D21-710F32546182}"/>
              </a:ext>
            </a:extLst>
          </p:cNvPr>
          <p:cNvSpPr/>
          <p:nvPr/>
        </p:nvSpPr>
        <p:spPr>
          <a:xfrm>
            <a:off x="353847" y="5251841"/>
            <a:ext cx="11694515" cy="830984"/>
          </a:xfrm>
          <a:prstGeom prst="roundRect">
            <a:avLst/>
          </a:prstGeom>
          <a:solidFill>
            <a:srgbClr val="5B9BD5">
              <a:alpha val="4902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Aptos" panose="020B0004020202020204" pitchFamily="34" charset="0"/>
              </a:rPr>
              <a:t>This security strategy builds a layered defense, beginning with NIST foundational controls, enhancing proactive alerting and reporting, and culminating in advanced detection and centralized event management to create a multi-tiered barrier against sophisticated threats</a:t>
            </a:r>
          </a:p>
        </p:txBody>
      </p:sp>
      <p:sp>
        <p:nvSpPr>
          <p:cNvPr id="9" name="Rectangle: Rounded Corners 9">
            <a:extLst>
              <a:ext uri="{FF2B5EF4-FFF2-40B4-BE49-F238E27FC236}">
                <a16:creationId xmlns:a16="http://schemas.microsoft.com/office/drawing/2014/main" id="{73C55273-9E93-F691-352A-5DAD6FD73D77}"/>
              </a:ext>
            </a:extLst>
          </p:cNvPr>
          <p:cNvSpPr/>
          <p:nvPr/>
        </p:nvSpPr>
        <p:spPr>
          <a:xfrm>
            <a:off x="2352726"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chemeClr val="tx1"/>
                </a:solidFill>
                <a:latin typeface="Calibri" panose="020F0502020204030204" pitchFamily="34" charset="0"/>
                <a:ea typeface="Calibri" panose="020F0502020204030204" pitchFamily="34" charset="0"/>
                <a:cs typeface="Calibri" panose="020F0502020204030204" pitchFamily="34" charset="0"/>
              </a:rPr>
              <a:t>Recommendations</a:t>
            </a:r>
          </a:p>
        </p:txBody>
      </p:sp>
      <p:sp>
        <p:nvSpPr>
          <p:cNvPr id="12" name="Slide Number Placeholder 11">
            <a:extLst>
              <a:ext uri="{FF2B5EF4-FFF2-40B4-BE49-F238E27FC236}">
                <a16:creationId xmlns:a16="http://schemas.microsoft.com/office/drawing/2014/main" id="{EDD13B7A-3831-DAD9-E94A-E8218865B961}"/>
              </a:ext>
            </a:extLst>
          </p:cNvPr>
          <p:cNvSpPr>
            <a:spLocks noGrp="1"/>
          </p:cNvSpPr>
          <p:nvPr>
            <p:ph type="sldNum" sz="quarter" idx="12"/>
          </p:nvPr>
        </p:nvSpPr>
        <p:spPr/>
        <p:txBody>
          <a:bodyPr/>
          <a:lstStyle/>
          <a:p>
            <a:fld id="{85CA3A30-BCB1-4BB9-8DA8-B7CB8DA1EBB6}" type="slidenum">
              <a:rPr lang="en-US" smtClean="0"/>
              <a:pPr/>
              <a:t>10</a:t>
            </a:fld>
            <a:endParaRPr lang="en-US"/>
          </a:p>
        </p:txBody>
      </p:sp>
    </p:spTree>
    <p:extLst>
      <p:ext uri="{BB962C8B-B14F-4D97-AF65-F5344CB8AC3E}">
        <p14:creationId xmlns:p14="http://schemas.microsoft.com/office/powerpoint/2010/main" val="2353064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67BB5-8A8C-49CC-9383-DA21EF14EFFD}"/>
              </a:ext>
            </a:extLst>
          </p:cNvPr>
          <p:cNvSpPr>
            <a:spLocks noGrp="1"/>
          </p:cNvSpPr>
          <p:nvPr>
            <p:ph type="title"/>
          </p:nvPr>
        </p:nvSpPr>
        <p:spPr/>
        <p:txBody>
          <a:bodyPr/>
          <a:lstStyle/>
          <a:p>
            <a:r>
              <a:rPr lang="en-US" dirty="0"/>
              <a:t>Project Completion will be in 8 Months with Training and Continuous Monitoring Following</a:t>
            </a:r>
          </a:p>
        </p:txBody>
      </p:sp>
      <p:graphicFrame>
        <p:nvGraphicFramePr>
          <p:cNvPr id="4" name="Google Shape;693;p32">
            <a:extLst>
              <a:ext uri="{FF2B5EF4-FFF2-40B4-BE49-F238E27FC236}">
                <a16:creationId xmlns:a16="http://schemas.microsoft.com/office/drawing/2014/main" id="{1BACA5C3-998C-B823-EB4D-11C08075044C}"/>
              </a:ext>
            </a:extLst>
          </p:cNvPr>
          <p:cNvGraphicFramePr/>
          <p:nvPr>
            <p:extLst>
              <p:ext uri="{D42A27DB-BD31-4B8C-83A1-F6EECF244321}">
                <p14:modId xmlns:p14="http://schemas.microsoft.com/office/powerpoint/2010/main" val="3428071905"/>
              </p:ext>
            </p:extLst>
          </p:nvPr>
        </p:nvGraphicFramePr>
        <p:xfrm>
          <a:off x="571757" y="1258530"/>
          <a:ext cx="10542183" cy="4814240"/>
        </p:xfrm>
        <a:graphic>
          <a:graphicData uri="http://schemas.openxmlformats.org/drawingml/2006/table">
            <a:tbl>
              <a:tblPr>
                <a:noFill/>
              </a:tblPr>
              <a:tblGrid>
                <a:gridCol w="4186271">
                  <a:extLst>
                    <a:ext uri="{9D8B030D-6E8A-4147-A177-3AD203B41FA5}">
                      <a16:colId xmlns:a16="http://schemas.microsoft.com/office/drawing/2014/main" val="20000"/>
                    </a:ext>
                  </a:extLst>
                </a:gridCol>
                <a:gridCol w="535578">
                  <a:extLst>
                    <a:ext uri="{9D8B030D-6E8A-4147-A177-3AD203B41FA5}">
                      <a16:colId xmlns:a16="http://schemas.microsoft.com/office/drawing/2014/main" val="20004"/>
                    </a:ext>
                  </a:extLst>
                </a:gridCol>
                <a:gridCol w="574765">
                  <a:extLst>
                    <a:ext uri="{9D8B030D-6E8A-4147-A177-3AD203B41FA5}">
                      <a16:colId xmlns:a16="http://schemas.microsoft.com/office/drawing/2014/main" val="20005"/>
                    </a:ext>
                  </a:extLst>
                </a:gridCol>
                <a:gridCol w="535577">
                  <a:extLst>
                    <a:ext uri="{9D8B030D-6E8A-4147-A177-3AD203B41FA5}">
                      <a16:colId xmlns:a16="http://schemas.microsoft.com/office/drawing/2014/main" val="20006"/>
                    </a:ext>
                  </a:extLst>
                </a:gridCol>
                <a:gridCol w="535578">
                  <a:extLst>
                    <a:ext uri="{9D8B030D-6E8A-4147-A177-3AD203B41FA5}">
                      <a16:colId xmlns:a16="http://schemas.microsoft.com/office/drawing/2014/main" val="20007"/>
                    </a:ext>
                  </a:extLst>
                </a:gridCol>
                <a:gridCol w="535577">
                  <a:extLst>
                    <a:ext uri="{9D8B030D-6E8A-4147-A177-3AD203B41FA5}">
                      <a16:colId xmlns:a16="http://schemas.microsoft.com/office/drawing/2014/main" val="20008"/>
                    </a:ext>
                  </a:extLst>
                </a:gridCol>
                <a:gridCol w="535577">
                  <a:extLst>
                    <a:ext uri="{9D8B030D-6E8A-4147-A177-3AD203B41FA5}">
                      <a16:colId xmlns:a16="http://schemas.microsoft.com/office/drawing/2014/main" val="20009"/>
                    </a:ext>
                  </a:extLst>
                </a:gridCol>
                <a:gridCol w="483326">
                  <a:extLst>
                    <a:ext uri="{9D8B030D-6E8A-4147-A177-3AD203B41FA5}">
                      <a16:colId xmlns:a16="http://schemas.microsoft.com/office/drawing/2014/main" val="20010"/>
                    </a:ext>
                  </a:extLst>
                </a:gridCol>
                <a:gridCol w="509451">
                  <a:extLst>
                    <a:ext uri="{9D8B030D-6E8A-4147-A177-3AD203B41FA5}">
                      <a16:colId xmlns:a16="http://schemas.microsoft.com/office/drawing/2014/main" val="20011"/>
                    </a:ext>
                  </a:extLst>
                </a:gridCol>
                <a:gridCol w="509451">
                  <a:extLst>
                    <a:ext uri="{9D8B030D-6E8A-4147-A177-3AD203B41FA5}">
                      <a16:colId xmlns:a16="http://schemas.microsoft.com/office/drawing/2014/main" val="20012"/>
                    </a:ext>
                  </a:extLst>
                </a:gridCol>
                <a:gridCol w="535578">
                  <a:extLst>
                    <a:ext uri="{9D8B030D-6E8A-4147-A177-3AD203B41FA5}">
                      <a16:colId xmlns:a16="http://schemas.microsoft.com/office/drawing/2014/main" val="20013"/>
                    </a:ext>
                  </a:extLst>
                </a:gridCol>
                <a:gridCol w="532311">
                  <a:extLst>
                    <a:ext uri="{9D8B030D-6E8A-4147-A177-3AD203B41FA5}">
                      <a16:colId xmlns:a16="http://schemas.microsoft.com/office/drawing/2014/main" val="3159029422"/>
                    </a:ext>
                  </a:extLst>
                </a:gridCol>
                <a:gridCol w="533143">
                  <a:extLst>
                    <a:ext uri="{9D8B030D-6E8A-4147-A177-3AD203B41FA5}">
                      <a16:colId xmlns:a16="http://schemas.microsoft.com/office/drawing/2014/main" val="3695459284"/>
                    </a:ext>
                  </a:extLst>
                </a:gridCol>
              </a:tblGrid>
              <a:tr h="349855">
                <a:tc>
                  <a:txBody>
                    <a:bodyPr/>
                    <a:lstStyle/>
                    <a:p>
                      <a:pPr marL="0" lvl="0" indent="0" algn="ctr" rtl="0">
                        <a:spcBef>
                          <a:spcPts val="0"/>
                        </a:spcBef>
                        <a:spcAft>
                          <a:spcPts val="0"/>
                        </a:spcAft>
                        <a:buNone/>
                      </a:pPr>
                      <a:endParaRPr lang="en-US" sz="1800">
                        <a:solidFill>
                          <a:schemeClr val="dk1"/>
                        </a:solidFill>
                        <a:latin typeface="+mn-lt"/>
                        <a:ea typeface="Poppins"/>
                        <a:cs typeface="Arial" panose="020B0604020202020204" pitchFamily="34" charset="0"/>
                        <a:sym typeface="Poppins"/>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solidFill>
                      <a:schemeClr val="tx2">
                        <a:lumMod val="25000"/>
                        <a:lumOff val="75000"/>
                      </a:schemeClr>
                    </a:solidFill>
                  </a:tcPr>
                </a:tc>
                <a:tc gridSpan="12">
                  <a:txBody>
                    <a:bodyPr/>
                    <a:lstStyle/>
                    <a:p>
                      <a:pPr marL="0" lvl="0" indent="0" algn="ctr" rtl="0">
                        <a:spcBef>
                          <a:spcPts val="0"/>
                        </a:spcBef>
                        <a:spcAft>
                          <a:spcPts val="0"/>
                        </a:spcAft>
                        <a:buNone/>
                      </a:pPr>
                      <a:r>
                        <a:rPr lang="en-US" sz="1800" b="1">
                          <a:solidFill>
                            <a:schemeClr val="dk1"/>
                          </a:solidFill>
                          <a:latin typeface="+mn-lt"/>
                          <a:cs typeface="Arial" panose="020B0604020202020204" pitchFamily="34" charset="0"/>
                          <a:sym typeface="Poppins"/>
                        </a:rPr>
                        <a:t>Months</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a:solidFill>
                          <a:schemeClr val="dk1"/>
                        </a:solidFill>
                        <a:latin typeface="Poppins"/>
                        <a:ea typeface="Poppins"/>
                        <a:cs typeface="Poppins"/>
                        <a:sym typeface="Poppins"/>
                      </a:endParaRPr>
                    </a:p>
                  </a:txBody>
                  <a:tcPr marL="91425" marR="91425" marT="0" marB="0" anchor="ctr">
                    <a:lnL w="9525" cap="flat" cmpd="sng" algn="ctr">
                      <a:solidFill>
                        <a:schemeClr val="l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222142147"/>
                  </a:ext>
                </a:extLst>
              </a:tr>
              <a:tr h="349855">
                <a:tc>
                  <a:txBody>
                    <a:bodyPr/>
                    <a:lstStyle/>
                    <a:p>
                      <a:pPr marL="0" lvl="0" indent="0" algn="ctr" rtl="0">
                        <a:spcBef>
                          <a:spcPts val="0"/>
                        </a:spcBef>
                        <a:spcAft>
                          <a:spcPts val="0"/>
                        </a:spcAft>
                        <a:buNone/>
                      </a:pPr>
                      <a:r>
                        <a:rPr lang="en-US" sz="1800" b="1">
                          <a:solidFill>
                            <a:schemeClr val="dk1"/>
                          </a:solidFill>
                          <a:latin typeface="+mn-lt"/>
                          <a:ea typeface="Poppins"/>
                          <a:cs typeface="Arial" panose="020B0604020202020204" pitchFamily="34" charset="0"/>
                          <a:sym typeface="Poppins"/>
                        </a:rPr>
                        <a:t>Steps</a:t>
                      </a:r>
                    </a:p>
                  </a:txBody>
                  <a:tcPr marL="91425" marR="91425" marT="0" marB="0" anchor="ctr">
                    <a:lnL w="12700" cap="flat" cmpd="sng" algn="ctr">
                      <a:solidFill>
                        <a:schemeClr val="tx1"/>
                      </a:solidFill>
                      <a:prstDash val="solid"/>
                      <a:round/>
                      <a:headEnd type="none" w="med" len="med"/>
                      <a:tailEnd type="none" w="med" len="med"/>
                    </a:lnL>
                    <a:lnR w="9525" cap="flat" cmpd="sng">
                      <a:solidFill>
                        <a:schemeClr val="lt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1</a:t>
                      </a:r>
                    </a:p>
                  </a:txBody>
                  <a:tcPr marL="91425" marR="91425" marT="0" marB="0" anchor="ctr">
                    <a:lnL w="9525" cap="flat" cmpd="sng" algn="ctr">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2</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3</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4</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5</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6</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7</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8</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9</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mn-lt"/>
                          <a:ea typeface="Poppins"/>
                          <a:cs typeface="Arial" panose="020B0604020202020204" pitchFamily="34" charset="0"/>
                          <a:sym typeface="Poppins"/>
                        </a:rPr>
                        <a:t>10</a:t>
                      </a:r>
                    </a:p>
                  </a:txBody>
                  <a:tcPr marL="91425" marR="91425" marT="0" marB="0"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latin typeface="+mn-lt"/>
                          <a:ea typeface="Poppins"/>
                          <a:cs typeface="Arial" panose="020B0604020202020204" pitchFamily="34" charset="0"/>
                          <a:sym typeface="Poppins"/>
                        </a:rPr>
                        <a:t>11</a:t>
                      </a:r>
                    </a:p>
                  </a:txBody>
                  <a:tcPr marL="91425" marR="91425" marT="0" marB="0"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latin typeface="+mn-lt"/>
                          <a:ea typeface="Poppins"/>
                          <a:cs typeface="Arial" panose="020B0604020202020204" pitchFamily="34" charset="0"/>
                          <a:sym typeface="Poppins"/>
                        </a:rPr>
                        <a:t>12</a:t>
                      </a:r>
                    </a:p>
                  </a:txBody>
                  <a:tcPr marL="91425" marR="91425" marT="0" marB="0" anchor="ctr">
                    <a:lnL w="9525" cap="flat" cmpd="sng">
                      <a:solidFill>
                        <a:schemeClr val="lt1">
                          <a:alpha val="0"/>
                        </a:schemeClr>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dk1"/>
                          </a:solidFill>
                          <a:latin typeface="+mn-lt"/>
                          <a:cs typeface="Arial" panose="020B0604020202020204" pitchFamily="34" charset="0"/>
                          <a:sym typeface="Poppins"/>
                        </a:rPr>
                        <a:t>S</a:t>
                      </a:r>
                      <a:r>
                        <a:rPr lang="en-IN" dirty="0"/>
                        <a:t>takeholder Buy-In</a:t>
                      </a:r>
                      <a:endParaRPr lang="en-US" sz="1800" b="0" dirty="0">
                        <a:solidFill>
                          <a:schemeClr val="dk1"/>
                        </a:solidFill>
                        <a:latin typeface="+mn-lt"/>
                        <a:ea typeface="Poppins"/>
                        <a:cs typeface="Arial" panose="020B0604020202020204" pitchFamily="34" charset="0"/>
                        <a:sym typeface="Poppins"/>
                      </a:endParaRP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1800" b="0">
                          <a:solidFill>
                            <a:schemeClr val="dk1"/>
                          </a:solidFill>
                          <a:latin typeface="+mn-lt"/>
                          <a:ea typeface="Poppins"/>
                          <a:cs typeface="Arial" panose="020B0604020202020204" pitchFamily="34" charset="0"/>
                          <a:sym typeface="Poppins"/>
                        </a:rPr>
                        <a:t>Risk Assessment</a:t>
                      </a: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212421048"/>
                  </a:ext>
                </a:extLst>
              </a:tr>
              <a:tr h="0">
                <a:tc>
                  <a:txBody>
                    <a:bodyPr/>
                    <a:lstStyle/>
                    <a:p>
                      <a:pPr marL="0" lvl="0" indent="0" algn="l" rtl="0">
                        <a:spcBef>
                          <a:spcPts val="0"/>
                        </a:spcBef>
                        <a:spcAft>
                          <a:spcPts val="0"/>
                        </a:spcAft>
                        <a:buNone/>
                      </a:pPr>
                      <a:r>
                        <a:rPr lang="en-US" sz="1800" b="0" dirty="0">
                          <a:solidFill>
                            <a:schemeClr val="dk1"/>
                          </a:solidFill>
                          <a:latin typeface="+mn-lt"/>
                          <a:ea typeface="Poppins"/>
                          <a:cs typeface="Arial" panose="020B0604020202020204" pitchFamily="34" charset="0"/>
                          <a:sym typeface="Poppins"/>
                        </a:rPr>
                        <a:t>Vendor Selection &amp; Procurement </a:t>
                      </a:r>
                      <a:endParaRPr lang="en-US" sz="1800" b="1" dirty="0">
                        <a:solidFill>
                          <a:schemeClr val="dk1"/>
                        </a:solidFill>
                        <a:latin typeface="+mn-lt"/>
                        <a:ea typeface="Poppins"/>
                        <a:cs typeface="Arial" panose="020B0604020202020204" pitchFamily="34" charset="0"/>
                        <a:sym typeface="Poppins"/>
                      </a:endParaRP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3088968712"/>
                  </a:ext>
                </a:extLst>
              </a:tr>
              <a:tr h="0">
                <a:tc>
                  <a:txBody>
                    <a:bodyPr/>
                    <a:lstStyle/>
                    <a:p>
                      <a:pPr marL="0" lvl="0" indent="0" algn="l" rtl="0">
                        <a:spcBef>
                          <a:spcPts val="0"/>
                        </a:spcBef>
                        <a:spcAft>
                          <a:spcPts val="0"/>
                        </a:spcAft>
                        <a:buNone/>
                      </a:pPr>
                      <a:r>
                        <a:rPr lang="en-US"/>
                        <a:t>Deploy SIEM and Threat Intelligence Feeds</a:t>
                      </a:r>
                      <a:endParaRPr lang="en-US" sz="1800" b="1">
                        <a:solidFill>
                          <a:schemeClr val="dk1"/>
                        </a:solidFill>
                        <a:latin typeface="+mn-lt"/>
                        <a:ea typeface="Poppins"/>
                        <a:cs typeface="Arial" panose="020B0604020202020204" pitchFamily="34" charset="0"/>
                        <a:sym typeface="Poppins"/>
                      </a:endParaRP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1488432894"/>
                  </a:ext>
                </a:extLst>
              </a:tr>
              <a:tr h="0">
                <a:tc>
                  <a:txBody>
                    <a:bodyPr/>
                    <a:lstStyle/>
                    <a:p>
                      <a:pPr marL="0" lvl="0" indent="0" algn="l" rtl="0">
                        <a:spcBef>
                          <a:spcPts val="0"/>
                        </a:spcBef>
                        <a:spcAft>
                          <a:spcPts val="0"/>
                        </a:spcAft>
                        <a:buNone/>
                      </a:pPr>
                      <a:r>
                        <a:rPr lang="en-US" sz="1800" b="0" dirty="0">
                          <a:solidFill>
                            <a:schemeClr val="dk1"/>
                          </a:solidFill>
                          <a:latin typeface="+mn-lt"/>
                          <a:ea typeface="Poppins"/>
                          <a:cs typeface="Arial" panose="020B0604020202020204" pitchFamily="34" charset="0"/>
                          <a:sym typeface="Poppins"/>
                        </a:rPr>
                        <a:t>Setup </a:t>
                      </a:r>
                      <a:r>
                        <a:rPr lang="en-US" b="0" dirty="0"/>
                        <a:t>RBAC, PAWs, and MFA</a:t>
                      </a:r>
                      <a:endParaRPr lang="en-US" sz="1800" b="0" dirty="0">
                        <a:solidFill>
                          <a:schemeClr val="dk1"/>
                        </a:solidFill>
                        <a:latin typeface="+mn-lt"/>
                        <a:ea typeface="Poppins"/>
                        <a:cs typeface="Arial" panose="020B0604020202020204" pitchFamily="34" charset="0"/>
                        <a:sym typeface="Poppins"/>
                      </a:endParaRP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3047015516"/>
                  </a:ext>
                </a:extLst>
              </a:tr>
              <a:tr h="0">
                <a:tc>
                  <a:txBody>
                    <a:bodyPr/>
                    <a:lstStyle/>
                    <a:p>
                      <a:pPr marL="0" lvl="0" indent="0" algn="l" rtl="0">
                        <a:spcBef>
                          <a:spcPts val="0"/>
                        </a:spcBef>
                        <a:spcAft>
                          <a:spcPts val="0"/>
                        </a:spcAft>
                        <a:buNone/>
                      </a:pPr>
                      <a:r>
                        <a:rPr lang="en-IN"/>
                        <a:t>Launch Employee Training Program</a:t>
                      </a:r>
                      <a:endParaRPr lang="en-US" sz="1800" b="1">
                        <a:solidFill>
                          <a:schemeClr val="dk1"/>
                        </a:solidFill>
                        <a:latin typeface="+mn-lt"/>
                        <a:ea typeface="Poppins"/>
                        <a:cs typeface="Arial" panose="020B0604020202020204" pitchFamily="34" charset="0"/>
                        <a:sym typeface="Poppins"/>
                      </a:endParaRP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extLst>
                  <a:ext uri="{0D108BD9-81ED-4DB2-BD59-A6C34878D82A}">
                    <a16:rowId xmlns:a16="http://schemas.microsoft.com/office/drawing/2014/main" val="2221709455"/>
                  </a:ext>
                </a:extLst>
              </a:tr>
              <a:tr h="0">
                <a:tc>
                  <a:txBody>
                    <a:bodyPr/>
                    <a:lstStyle/>
                    <a:p>
                      <a:pPr marL="0" lvl="0" indent="0" algn="l" rtl="0">
                        <a:spcBef>
                          <a:spcPts val="0"/>
                        </a:spcBef>
                        <a:spcAft>
                          <a:spcPts val="0"/>
                        </a:spcAft>
                        <a:buNone/>
                      </a:pPr>
                      <a:r>
                        <a:rPr lang="en-IN"/>
                        <a:t>Simulated Phishing Campaigns</a:t>
                      </a:r>
                      <a:endParaRPr lang="en-US" sz="1800" b="1">
                        <a:solidFill>
                          <a:schemeClr val="dk1"/>
                        </a:solidFill>
                        <a:latin typeface="+mn-lt"/>
                        <a:ea typeface="Poppins"/>
                        <a:cs typeface="Arial" panose="020B0604020202020204" pitchFamily="34" charset="0"/>
                        <a:sym typeface="Poppins"/>
                      </a:endParaRP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extLst>
                  <a:ext uri="{0D108BD9-81ED-4DB2-BD59-A6C34878D82A}">
                    <a16:rowId xmlns:a16="http://schemas.microsoft.com/office/drawing/2014/main" val="1230632608"/>
                  </a:ext>
                </a:extLst>
              </a:tr>
              <a:tr h="0">
                <a:tc>
                  <a:txBody>
                    <a:bodyPr/>
                    <a:lstStyle/>
                    <a:p>
                      <a:pPr marL="0" lvl="0" indent="0" algn="l" rtl="0">
                        <a:spcBef>
                          <a:spcPts val="0"/>
                        </a:spcBef>
                        <a:spcAft>
                          <a:spcPts val="0"/>
                        </a:spcAft>
                        <a:buNone/>
                      </a:pPr>
                      <a:r>
                        <a:rPr lang="en-IN"/>
                        <a:t>Continuous Monitoring</a:t>
                      </a:r>
                      <a:endParaRPr lang="en-US" sz="1800" b="1">
                        <a:solidFill>
                          <a:schemeClr val="dk1"/>
                        </a:solidFill>
                        <a:latin typeface="+mn-lt"/>
                        <a:ea typeface="Poppins"/>
                        <a:cs typeface="Arial" panose="020B0604020202020204" pitchFamily="34" charset="0"/>
                        <a:sym typeface="Poppins"/>
                      </a:endParaRP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75000"/>
                      </a:schemeClr>
                    </a:solidFill>
                  </a:tcPr>
                </a:tc>
                <a:extLst>
                  <a:ext uri="{0D108BD9-81ED-4DB2-BD59-A6C34878D82A}">
                    <a16:rowId xmlns:a16="http://schemas.microsoft.com/office/drawing/2014/main" val="892135666"/>
                  </a:ext>
                </a:extLst>
              </a:tr>
              <a:tr h="0">
                <a:tc>
                  <a:txBody>
                    <a:bodyPr/>
                    <a:lstStyle/>
                    <a:p>
                      <a:pPr marL="0" lvl="0" indent="0" algn="l" rtl="0">
                        <a:spcBef>
                          <a:spcPts val="0"/>
                        </a:spcBef>
                        <a:spcAft>
                          <a:spcPts val="0"/>
                        </a:spcAft>
                        <a:buNone/>
                      </a:pPr>
                      <a:r>
                        <a:rPr lang="en-IN"/>
                        <a:t>Performance and Security Audit</a:t>
                      </a:r>
                      <a:endParaRPr lang="en-US" sz="1800" b="1">
                        <a:solidFill>
                          <a:schemeClr val="dk1"/>
                        </a:solidFill>
                        <a:latin typeface="+mn-lt"/>
                        <a:ea typeface="Poppins"/>
                        <a:cs typeface="Arial" panose="020B0604020202020204" pitchFamily="34" charset="0"/>
                        <a:sym typeface="Poppins"/>
                      </a:endParaRPr>
                    </a:p>
                  </a:txBody>
                  <a:tcPr marL="91425" marR="91425" marT="0" marB="0" anchor="ctr">
                    <a:lnL w="12700" cap="flat" cmpd="sng" algn="ctr">
                      <a:solidFill>
                        <a:schemeClr val="tx1"/>
                      </a:solidFill>
                      <a:prstDash val="solid"/>
                      <a:round/>
                      <a:headEnd type="none" w="med" len="med"/>
                      <a:tailEnd type="none" w="med" len="med"/>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endParaRPr lang="en-US" sz="180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lang="en-US" sz="1800" dirty="0">
                        <a:solidFill>
                          <a:schemeClr val="dk1"/>
                        </a:solidFill>
                        <a:latin typeface="+mn-lt"/>
                        <a:cs typeface="Arial" panose="020B0604020202020204" pitchFamily="34" charset="0"/>
                      </a:endParaRPr>
                    </a:p>
                  </a:txBody>
                  <a:tcPr marL="91425" marR="91425" marT="91425" marB="91425" anchor="ctr">
                    <a:lnL w="9525" cap="flat" cmpd="sng" algn="ctr">
                      <a:solidFill>
                        <a:schemeClr val="dk1"/>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210501906"/>
                  </a:ext>
                </a:extLst>
              </a:tr>
            </a:tbl>
          </a:graphicData>
        </a:graphic>
      </p:graphicFrame>
      <p:sp>
        <p:nvSpPr>
          <p:cNvPr id="5" name="Rectangle: Rounded Corners 11">
            <a:extLst>
              <a:ext uri="{FF2B5EF4-FFF2-40B4-BE49-F238E27FC236}">
                <a16:creationId xmlns:a16="http://schemas.microsoft.com/office/drawing/2014/main" id="{7E67D4CE-7BDE-E128-0A3A-E32EEB08DACA}"/>
              </a:ext>
            </a:extLst>
          </p:cNvPr>
          <p:cNvSpPr/>
          <p:nvPr/>
        </p:nvSpPr>
        <p:spPr>
          <a:xfrm>
            <a:off x="4296425"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latin typeface="Calibri" panose="020F0502020204030204" pitchFamily="34" charset="0"/>
                <a:ea typeface="Calibri" panose="020F0502020204030204" pitchFamily="34" charset="0"/>
                <a:cs typeface="Calibri" panose="020F0502020204030204" pitchFamily="34" charset="0"/>
              </a:rPr>
              <a:t>Implementation</a:t>
            </a:r>
          </a:p>
        </p:txBody>
      </p:sp>
      <p:sp>
        <p:nvSpPr>
          <p:cNvPr id="6" name="Slide Number Placeholder 5">
            <a:extLst>
              <a:ext uri="{FF2B5EF4-FFF2-40B4-BE49-F238E27FC236}">
                <a16:creationId xmlns:a16="http://schemas.microsoft.com/office/drawing/2014/main" id="{2C1BFF0D-532F-B74D-80C8-23A6E287E13F}"/>
              </a:ext>
            </a:extLst>
          </p:cNvPr>
          <p:cNvSpPr>
            <a:spLocks noGrp="1"/>
          </p:cNvSpPr>
          <p:nvPr>
            <p:ph type="sldNum" sz="quarter" idx="12"/>
          </p:nvPr>
        </p:nvSpPr>
        <p:spPr/>
        <p:txBody>
          <a:bodyPr/>
          <a:lstStyle/>
          <a:p>
            <a:fld id="{85CA3A30-BCB1-4BB9-8DA8-B7CB8DA1EBB6}" type="slidenum">
              <a:rPr lang="en-US" smtClean="0"/>
              <a:pPr/>
              <a:t>11</a:t>
            </a:fld>
            <a:endParaRPr lang="en-US"/>
          </a:p>
        </p:txBody>
      </p:sp>
    </p:spTree>
    <p:extLst>
      <p:ext uri="{BB962C8B-B14F-4D97-AF65-F5344CB8AC3E}">
        <p14:creationId xmlns:p14="http://schemas.microsoft.com/office/powerpoint/2010/main" val="1796742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C2D5-55C8-4E07-AB10-040A0AA14660}"/>
              </a:ext>
            </a:extLst>
          </p:cNvPr>
          <p:cNvSpPr>
            <a:spLocks noGrp="1"/>
          </p:cNvSpPr>
          <p:nvPr>
            <p:ph type="title"/>
          </p:nvPr>
        </p:nvSpPr>
        <p:spPr/>
        <p:txBody>
          <a:bodyPr/>
          <a:lstStyle/>
          <a:p>
            <a:r>
              <a:rPr lang="en-US"/>
              <a:t>Strengthening Security Measures with Strategic Investment</a:t>
            </a:r>
          </a:p>
        </p:txBody>
      </p:sp>
      <p:graphicFrame>
        <p:nvGraphicFramePr>
          <p:cNvPr id="4" name="Table 3">
            <a:extLst>
              <a:ext uri="{FF2B5EF4-FFF2-40B4-BE49-F238E27FC236}">
                <a16:creationId xmlns:a16="http://schemas.microsoft.com/office/drawing/2014/main" id="{EAF51359-CA39-7741-15B7-78B075342199}"/>
              </a:ext>
            </a:extLst>
          </p:cNvPr>
          <p:cNvGraphicFramePr>
            <a:graphicFrameLocks noGrp="1"/>
          </p:cNvGraphicFramePr>
          <p:nvPr>
            <p:extLst>
              <p:ext uri="{D42A27DB-BD31-4B8C-83A1-F6EECF244321}">
                <p14:modId xmlns:p14="http://schemas.microsoft.com/office/powerpoint/2010/main" val="1504341248"/>
              </p:ext>
            </p:extLst>
          </p:nvPr>
        </p:nvGraphicFramePr>
        <p:xfrm>
          <a:off x="190499" y="1318492"/>
          <a:ext cx="4560609" cy="2656840"/>
        </p:xfrm>
        <a:graphic>
          <a:graphicData uri="http://schemas.openxmlformats.org/drawingml/2006/table">
            <a:tbl>
              <a:tblPr firstRow="1" bandRow="1">
                <a:tableStyleId>{69012ECD-51FC-41F1-AA8D-1B2483CD663E}</a:tableStyleId>
              </a:tblPr>
              <a:tblGrid>
                <a:gridCol w="4560609">
                  <a:extLst>
                    <a:ext uri="{9D8B030D-6E8A-4147-A177-3AD203B41FA5}">
                      <a16:colId xmlns:a16="http://schemas.microsoft.com/office/drawing/2014/main" val="1163004481"/>
                    </a:ext>
                  </a:extLst>
                </a:gridCol>
              </a:tblGrid>
              <a:tr h="370840">
                <a:tc>
                  <a:txBody>
                    <a:bodyPr/>
                    <a:lstStyle/>
                    <a:p>
                      <a:pPr latinLnBrk="1"/>
                      <a:r>
                        <a:rPr lang="en-US" altLang="ko-KR">
                          <a:solidFill>
                            <a:schemeClr val="tx1"/>
                          </a:solidFill>
                          <a:latin typeface="+mn-lt"/>
                        </a:rPr>
                        <a:t>Cost and Benefit Breakdown</a:t>
                      </a:r>
                      <a:endParaRPr lang="ko-KR" altLang="en-US">
                        <a:solidFill>
                          <a:schemeClr val="tx1"/>
                        </a:solidFill>
                        <a:latin typeface="+mn-lt"/>
                      </a:endParaRPr>
                    </a:p>
                  </a:txBody>
                  <a:tcPr>
                    <a:solidFill>
                      <a:schemeClr val="tx2">
                        <a:lumMod val="10000"/>
                        <a:lumOff val="90000"/>
                      </a:schemeClr>
                    </a:solidFill>
                  </a:tcPr>
                </a:tc>
                <a:extLst>
                  <a:ext uri="{0D108BD9-81ED-4DB2-BD59-A6C34878D82A}">
                    <a16:rowId xmlns:a16="http://schemas.microsoft.com/office/drawing/2014/main" val="332487670"/>
                  </a:ext>
                </a:extLst>
              </a:tr>
              <a:tr h="370840">
                <a:tc>
                  <a:txBody>
                    <a:bodyPr/>
                    <a:lstStyle/>
                    <a:p>
                      <a:pPr latinLnBrk="1"/>
                      <a:r>
                        <a:rPr lang="en-US" altLang="ko-KR" b="1">
                          <a:latin typeface="+mn-lt"/>
                        </a:rPr>
                        <a:t>Total one-time costs: $860,000</a:t>
                      </a:r>
                    </a:p>
                    <a:p>
                      <a:pPr latinLnBrk="1"/>
                      <a:r>
                        <a:rPr lang="en-US" altLang="ko-KR" b="1">
                          <a:latin typeface="+mn-lt"/>
                        </a:rPr>
                        <a:t>Total recurring costs: $1,800,000</a:t>
                      </a:r>
                    </a:p>
                    <a:p>
                      <a:pPr latinLnBrk="1"/>
                      <a:r>
                        <a:rPr lang="en-US" altLang="ko-KR" b="1">
                          <a:latin typeface="+mn-lt"/>
                        </a:rPr>
                        <a:t>Total costs: $2,660,000</a:t>
                      </a:r>
                    </a:p>
                    <a:p>
                      <a:pPr latinLnBrk="1"/>
                      <a:endParaRPr lang="en-US" altLang="ko-KR" b="1">
                        <a:latin typeface="+mn-lt"/>
                      </a:endParaRPr>
                    </a:p>
                    <a:p>
                      <a:pPr latinLnBrk="1"/>
                      <a:r>
                        <a:rPr lang="en-US" altLang="ko-KR" b="1">
                          <a:latin typeface="+mn-lt"/>
                        </a:rPr>
                        <a:t>Year 1 benefits: $1,111,000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latin typeface="+mn-lt"/>
                        </a:rPr>
                        <a:t>Year 2 benefits: $1,111,000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latin typeface="+mn-lt"/>
                        </a:rPr>
                        <a:t>Year 3 benefits: $1,111,000</a:t>
                      </a:r>
                    </a:p>
                    <a:p>
                      <a:pPr latinLnBrk="1"/>
                      <a:r>
                        <a:rPr lang="en-US" altLang="ko-KR" b="1">
                          <a:latin typeface="+mn-lt"/>
                        </a:rPr>
                        <a:t>Total benefits: $3,333,000</a:t>
                      </a:r>
                      <a:endParaRPr lang="ko-KR" altLang="en-US" b="1">
                        <a:latin typeface="+mn-lt"/>
                      </a:endParaRPr>
                    </a:p>
                  </a:txBody>
                  <a:tcPr/>
                </a:tc>
                <a:extLst>
                  <a:ext uri="{0D108BD9-81ED-4DB2-BD59-A6C34878D82A}">
                    <a16:rowId xmlns:a16="http://schemas.microsoft.com/office/drawing/2014/main" val="2813326329"/>
                  </a:ext>
                </a:extLst>
              </a:tr>
            </a:tbl>
          </a:graphicData>
        </a:graphic>
      </p:graphicFrame>
      <p:graphicFrame>
        <p:nvGraphicFramePr>
          <p:cNvPr id="5" name="Table 4">
            <a:extLst>
              <a:ext uri="{FF2B5EF4-FFF2-40B4-BE49-F238E27FC236}">
                <a16:creationId xmlns:a16="http://schemas.microsoft.com/office/drawing/2014/main" id="{C62AF6D0-DDEE-7820-2E2E-61C0FBB4DB82}"/>
              </a:ext>
            </a:extLst>
          </p:cNvPr>
          <p:cNvGraphicFramePr>
            <a:graphicFrameLocks noGrp="1"/>
          </p:cNvGraphicFramePr>
          <p:nvPr>
            <p:extLst>
              <p:ext uri="{D42A27DB-BD31-4B8C-83A1-F6EECF244321}">
                <p14:modId xmlns:p14="http://schemas.microsoft.com/office/powerpoint/2010/main" val="4277867273"/>
              </p:ext>
            </p:extLst>
          </p:nvPr>
        </p:nvGraphicFramePr>
        <p:xfrm>
          <a:off x="190500" y="4189351"/>
          <a:ext cx="4560609" cy="1888499"/>
        </p:xfrm>
        <a:graphic>
          <a:graphicData uri="http://schemas.openxmlformats.org/drawingml/2006/table">
            <a:tbl>
              <a:tblPr firstRow="1" bandRow="1">
                <a:tableStyleId>{69012ECD-51FC-41F1-AA8D-1B2483CD663E}</a:tableStyleId>
              </a:tblPr>
              <a:tblGrid>
                <a:gridCol w="4560609">
                  <a:extLst>
                    <a:ext uri="{9D8B030D-6E8A-4147-A177-3AD203B41FA5}">
                      <a16:colId xmlns:a16="http://schemas.microsoft.com/office/drawing/2014/main" val="1900204444"/>
                    </a:ext>
                  </a:extLst>
                </a:gridCol>
              </a:tblGrid>
              <a:tr h="325029">
                <a:tc>
                  <a:txBody>
                    <a:bodyPr/>
                    <a:lstStyle/>
                    <a:p>
                      <a:pPr latinLnBrk="1"/>
                      <a:r>
                        <a:rPr lang="en-US" altLang="ko-KR">
                          <a:solidFill>
                            <a:schemeClr val="tx1"/>
                          </a:solidFill>
                          <a:latin typeface="+mn-lt"/>
                        </a:rPr>
                        <a:t>Key Assumptions</a:t>
                      </a:r>
                      <a:endParaRPr lang="ko-KR" altLang="en-US">
                        <a:solidFill>
                          <a:schemeClr val="tx1"/>
                        </a:solidFill>
                        <a:latin typeface="+mn-lt"/>
                      </a:endParaRPr>
                    </a:p>
                  </a:txBody>
                  <a:tcPr>
                    <a:solidFill>
                      <a:schemeClr val="tx2">
                        <a:lumMod val="10000"/>
                        <a:lumOff val="90000"/>
                      </a:schemeClr>
                    </a:solidFill>
                  </a:tcPr>
                </a:tc>
                <a:extLst>
                  <a:ext uri="{0D108BD9-81ED-4DB2-BD59-A6C34878D82A}">
                    <a16:rowId xmlns:a16="http://schemas.microsoft.com/office/drawing/2014/main" val="1418924500"/>
                  </a:ext>
                </a:extLst>
              </a:tr>
              <a:tr h="1522739">
                <a:tc>
                  <a:txBody>
                    <a:bodyPr/>
                    <a:lstStyle/>
                    <a:p>
                      <a:pPr marL="285750" indent="-285750" rtl="0" fontAlgn="base">
                        <a:buFont typeface="Arial" panose="020B0604020202020204" pitchFamily="34" charset="0"/>
                        <a:buChar char="•"/>
                      </a:pPr>
                      <a:r>
                        <a:rPr lang="en-US" altLang="ko-KR" sz="1800" b="0" i="0" kern="1200">
                          <a:solidFill>
                            <a:schemeClr val="tx1"/>
                          </a:solidFill>
                          <a:effectLst/>
                          <a:latin typeface="+mn-lt"/>
                          <a:ea typeface="+mn-ea"/>
                          <a:cs typeface="+mn-cs"/>
                        </a:rPr>
                        <a:t>20% lower chance of security breach</a:t>
                      </a:r>
                    </a:p>
                    <a:p>
                      <a:pPr marL="285750" indent="-285750" rtl="0" fontAlgn="base">
                        <a:buFont typeface="Arial" panose="020B0604020202020204" pitchFamily="34" charset="0"/>
                        <a:buChar char="•"/>
                      </a:pPr>
                      <a:r>
                        <a:rPr lang="en-US" altLang="ko-KR" sz="1800" b="0" i="0" kern="1200">
                          <a:solidFill>
                            <a:schemeClr val="tx1"/>
                          </a:solidFill>
                          <a:effectLst/>
                          <a:latin typeface="+mn-lt"/>
                          <a:ea typeface="+mn-ea"/>
                          <a:cs typeface="+mn-cs"/>
                        </a:rPr>
                        <a:t>Security breach avoidance accounted for every year</a:t>
                      </a:r>
                    </a:p>
                    <a:p>
                      <a:pPr marL="285750" indent="-285750" rtl="0" fontAlgn="base">
                        <a:buFont typeface="Arial" panose="020B0604020202020204" pitchFamily="34" charset="0"/>
                        <a:buChar char="•"/>
                      </a:pPr>
                      <a:r>
                        <a:rPr lang="en-US" altLang="ko-KR" sz="1800" b="0" i="0" kern="1200">
                          <a:solidFill>
                            <a:schemeClr val="tx1"/>
                          </a:solidFill>
                          <a:effectLst/>
                          <a:latin typeface="+mn-lt"/>
                          <a:ea typeface="+mn-ea"/>
                          <a:cs typeface="+mn-cs"/>
                        </a:rPr>
                        <a:t>3 Year projection to show break-even</a:t>
                      </a:r>
                    </a:p>
                    <a:p>
                      <a:pPr marL="285750" indent="-285750" rtl="0" fontAlgn="base">
                        <a:buFont typeface="Arial" panose="020B0604020202020204" pitchFamily="34" charset="0"/>
                        <a:buChar char="•"/>
                      </a:pPr>
                      <a:r>
                        <a:rPr lang="en-US" altLang="ko-KR" sz="1800" b="0" i="0" kern="1200">
                          <a:solidFill>
                            <a:schemeClr val="tx1"/>
                          </a:solidFill>
                          <a:effectLst/>
                          <a:latin typeface="+mn-lt"/>
                          <a:ea typeface="+mn-ea"/>
                          <a:cs typeface="+mn-cs"/>
                        </a:rPr>
                        <a:t>WACC is 9.49% (Software industry Std.)</a:t>
                      </a:r>
                    </a:p>
                  </a:txBody>
                  <a:tcPr/>
                </a:tc>
                <a:extLst>
                  <a:ext uri="{0D108BD9-81ED-4DB2-BD59-A6C34878D82A}">
                    <a16:rowId xmlns:a16="http://schemas.microsoft.com/office/drawing/2014/main" val="552024784"/>
                  </a:ext>
                </a:extLst>
              </a:tr>
            </a:tbl>
          </a:graphicData>
        </a:graphic>
      </p:graphicFrame>
      <p:sp>
        <p:nvSpPr>
          <p:cNvPr id="7" name="Flowchart: Alternate Process 6">
            <a:extLst>
              <a:ext uri="{FF2B5EF4-FFF2-40B4-BE49-F238E27FC236}">
                <a16:creationId xmlns:a16="http://schemas.microsoft.com/office/drawing/2014/main" id="{F9AEFFBD-428F-F401-86BE-D90DAF71A106}"/>
              </a:ext>
            </a:extLst>
          </p:cNvPr>
          <p:cNvSpPr/>
          <p:nvPr/>
        </p:nvSpPr>
        <p:spPr>
          <a:xfrm>
            <a:off x="5724489" y="5166335"/>
            <a:ext cx="5990609" cy="838091"/>
          </a:xfrm>
          <a:prstGeom prst="flowChartAlternateProcess">
            <a:avLst/>
          </a:prstGeom>
          <a:solidFill>
            <a:schemeClr val="tx2">
              <a:lumMod val="10000"/>
              <a:lumOff val="90000"/>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tx1"/>
                </a:solidFill>
                <a:effectLst/>
              </a:rPr>
              <a:t>NPV= $407,576 ROI = 24% B/E: Year 2</a:t>
            </a:r>
          </a:p>
        </p:txBody>
      </p:sp>
      <p:sp>
        <p:nvSpPr>
          <p:cNvPr id="6" name="Rectangle: Rounded Corners 12">
            <a:extLst>
              <a:ext uri="{FF2B5EF4-FFF2-40B4-BE49-F238E27FC236}">
                <a16:creationId xmlns:a16="http://schemas.microsoft.com/office/drawing/2014/main" id="{F9DFAD67-8454-0797-5A8F-373D7F998A39}"/>
              </a:ext>
            </a:extLst>
          </p:cNvPr>
          <p:cNvSpPr/>
          <p:nvPr/>
        </p:nvSpPr>
        <p:spPr>
          <a:xfrm>
            <a:off x="6240124"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latin typeface="Calibri" panose="020F0502020204030204" pitchFamily="34" charset="0"/>
                <a:ea typeface="Calibri" panose="020F0502020204030204" pitchFamily="34" charset="0"/>
                <a:cs typeface="Calibri" panose="020F0502020204030204" pitchFamily="34" charset="0"/>
              </a:rPr>
              <a:t>Financials</a:t>
            </a:r>
          </a:p>
        </p:txBody>
      </p:sp>
      <p:sp>
        <p:nvSpPr>
          <p:cNvPr id="8" name="Slide Number Placeholder 7">
            <a:extLst>
              <a:ext uri="{FF2B5EF4-FFF2-40B4-BE49-F238E27FC236}">
                <a16:creationId xmlns:a16="http://schemas.microsoft.com/office/drawing/2014/main" id="{1263A859-28FA-C6C9-DB40-ABF84A4CF3CD}"/>
              </a:ext>
            </a:extLst>
          </p:cNvPr>
          <p:cNvSpPr>
            <a:spLocks noGrp="1"/>
          </p:cNvSpPr>
          <p:nvPr>
            <p:ph type="sldNum" sz="quarter" idx="12"/>
          </p:nvPr>
        </p:nvSpPr>
        <p:spPr/>
        <p:txBody>
          <a:bodyPr/>
          <a:lstStyle/>
          <a:p>
            <a:fld id="{85CA3A30-BCB1-4BB9-8DA8-B7CB8DA1EBB6}" type="slidenum">
              <a:rPr lang="en-US" smtClean="0"/>
              <a:pPr/>
              <a:t>12</a:t>
            </a:fld>
            <a:endParaRPr lang="en-US"/>
          </a:p>
        </p:txBody>
      </p:sp>
      <p:graphicFrame>
        <p:nvGraphicFramePr>
          <p:cNvPr id="3" name="Chart 2">
            <a:extLst>
              <a:ext uri="{FF2B5EF4-FFF2-40B4-BE49-F238E27FC236}">
                <a16:creationId xmlns:a16="http://schemas.microsoft.com/office/drawing/2014/main" id="{E7C90BC9-8D8D-4E5D-87F6-E251098FE9FF}"/>
              </a:ext>
              <a:ext uri="{147F2762-F138-4A5C-976F-8EAC2B608ADB}">
                <a16:predDERef xmlns:a16="http://schemas.microsoft.com/office/drawing/2014/main" pred="{B7944D7C-0E40-4439-98E6-58609B8F2CFA}"/>
              </a:ext>
            </a:extLst>
          </p:cNvPr>
          <p:cNvGraphicFramePr>
            <a:graphicFrameLocks/>
          </p:cNvGraphicFramePr>
          <p:nvPr>
            <p:extLst>
              <p:ext uri="{D42A27DB-BD31-4B8C-83A1-F6EECF244321}">
                <p14:modId xmlns:p14="http://schemas.microsoft.com/office/powerpoint/2010/main" val="1973462155"/>
              </p:ext>
            </p:extLst>
          </p:nvPr>
        </p:nvGraphicFramePr>
        <p:xfrm>
          <a:off x="6198028" y="1531245"/>
          <a:ext cx="5202555" cy="36023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797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3620-1D40-4A37-8B66-854B5C209C99}"/>
              </a:ext>
            </a:extLst>
          </p:cNvPr>
          <p:cNvSpPr>
            <a:spLocks noGrp="1"/>
          </p:cNvSpPr>
          <p:nvPr>
            <p:ph type="title"/>
          </p:nvPr>
        </p:nvSpPr>
        <p:spPr/>
        <p:txBody>
          <a:bodyPr/>
          <a:lstStyle/>
          <a:p>
            <a:r>
              <a:rPr lang="en-US"/>
              <a:t>Possible Risks will be Mitigated with a Solid Defense Strategy</a:t>
            </a:r>
          </a:p>
        </p:txBody>
      </p:sp>
      <p:graphicFrame>
        <p:nvGraphicFramePr>
          <p:cNvPr id="4" name="Table 3">
            <a:extLst>
              <a:ext uri="{FF2B5EF4-FFF2-40B4-BE49-F238E27FC236}">
                <a16:creationId xmlns:a16="http://schemas.microsoft.com/office/drawing/2014/main" id="{2E5FC53E-5CC9-18D3-DFFB-B276E3904AC4}"/>
              </a:ext>
            </a:extLst>
          </p:cNvPr>
          <p:cNvGraphicFramePr>
            <a:graphicFrameLocks noGrp="1"/>
          </p:cNvGraphicFramePr>
          <p:nvPr>
            <p:extLst>
              <p:ext uri="{D42A27DB-BD31-4B8C-83A1-F6EECF244321}">
                <p14:modId xmlns:p14="http://schemas.microsoft.com/office/powerpoint/2010/main" val="516878925"/>
              </p:ext>
            </p:extLst>
          </p:nvPr>
        </p:nvGraphicFramePr>
        <p:xfrm>
          <a:off x="317397" y="1442650"/>
          <a:ext cx="11557205" cy="4300059"/>
        </p:xfrm>
        <a:graphic>
          <a:graphicData uri="http://schemas.openxmlformats.org/drawingml/2006/table">
            <a:tbl>
              <a:tblPr firstRow="1" bandRow="1">
                <a:tableStyleId>{7E9639D4-E3E2-4D34-9284-5A2195B3D0D7}</a:tableStyleId>
              </a:tblPr>
              <a:tblGrid>
                <a:gridCol w="3049801">
                  <a:extLst>
                    <a:ext uri="{9D8B030D-6E8A-4147-A177-3AD203B41FA5}">
                      <a16:colId xmlns:a16="http://schemas.microsoft.com/office/drawing/2014/main" val="4169699856"/>
                    </a:ext>
                  </a:extLst>
                </a:gridCol>
                <a:gridCol w="2064700">
                  <a:extLst>
                    <a:ext uri="{9D8B030D-6E8A-4147-A177-3AD203B41FA5}">
                      <a16:colId xmlns:a16="http://schemas.microsoft.com/office/drawing/2014/main" val="244358977"/>
                    </a:ext>
                  </a:extLst>
                </a:gridCol>
                <a:gridCol w="6442704">
                  <a:extLst>
                    <a:ext uri="{9D8B030D-6E8A-4147-A177-3AD203B41FA5}">
                      <a16:colId xmlns:a16="http://schemas.microsoft.com/office/drawing/2014/main" val="3902117989"/>
                    </a:ext>
                  </a:extLst>
                </a:gridCol>
              </a:tblGrid>
              <a:tr h="300703">
                <a:tc>
                  <a:txBody>
                    <a:bodyPr/>
                    <a:lstStyle/>
                    <a:p>
                      <a:r>
                        <a:rPr lang="en-US" sz="1800">
                          <a:solidFill>
                            <a:schemeClr val="tx1"/>
                          </a:solidFill>
                          <a:latin typeface="+mn-lt"/>
                        </a:rPr>
                        <a:t>Risk</a:t>
                      </a:r>
                      <a:endParaRPr lang="en-US" sz="1800">
                        <a:solidFill>
                          <a:schemeClr val="tx1"/>
                        </a:solidFill>
                        <a:latin typeface="+mn-lt"/>
                        <a:cs typeface="Arial" panose="020B0604020202020204" pitchFamily="34" charset="0"/>
                      </a:endParaRPr>
                    </a:p>
                  </a:txBody>
                  <a:tcPr>
                    <a:solidFill>
                      <a:srgbClr val="6091C3"/>
                    </a:solidFill>
                  </a:tcPr>
                </a:tc>
                <a:tc>
                  <a:txBody>
                    <a:bodyPr/>
                    <a:lstStyle/>
                    <a:p>
                      <a:pPr algn="l"/>
                      <a:r>
                        <a:rPr lang="en-US" sz="1800">
                          <a:solidFill>
                            <a:schemeClr val="tx1"/>
                          </a:solidFill>
                          <a:latin typeface="+mn-lt"/>
                        </a:rPr>
                        <a:t>      Degree</a:t>
                      </a:r>
                      <a:endParaRPr lang="en-US" sz="1800">
                        <a:solidFill>
                          <a:schemeClr val="tx1"/>
                        </a:solidFill>
                        <a:latin typeface="+mn-lt"/>
                        <a:cs typeface="Arial" panose="020B0604020202020204" pitchFamily="34" charset="0"/>
                      </a:endParaRPr>
                    </a:p>
                  </a:txBody>
                  <a:tcPr>
                    <a:solidFill>
                      <a:srgbClr val="6091C3"/>
                    </a:solidFill>
                  </a:tcPr>
                </a:tc>
                <a:tc>
                  <a:txBody>
                    <a:bodyPr/>
                    <a:lstStyle/>
                    <a:p>
                      <a:r>
                        <a:rPr lang="en-US" sz="1800">
                          <a:solidFill>
                            <a:schemeClr val="tx1"/>
                          </a:solidFill>
                          <a:latin typeface="+mn-lt"/>
                        </a:rPr>
                        <a:t>     Mitigation Strategy</a:t>
                      </a:r>
                      <a:endParaRPr lang="en-US" sz="1800">
                        <a:solidFill>
                          <a:schemeClr val="tx1"/>
                        </a:solidFill>
                        <a:latin typeface="+mn-lt"/>
                        <a:cs typeface="Arial" panose="020B0604020202020204" pitchFamily="34" charset="0"/>
                      </a:endParaRPr>
                    </a:p>
                  </a:txBody>
                  <a:tcPr>
                    <a:solidFill>
                      <a:srgbClr val="6091C3"/>
                    </a:solidFill>
                  </a:tcPr>
                </a:tc>
                <a:extLst>
                  <a:ext uri="{0D108BD9-81ED-4DB2-BD59-A6C34878D82A}">
                    <a16:rowId xmlns:a16="http://schemas.microsoft.com/office/drawing/2014/main" val="2172256235"/>
                  </a:ext>
                </a:extLst>
              </a:tr>
              <a:tr h="1268448">
                <a:tc>
                  <a:txBody>
                    <a:bodyPr/>
                    <a:lstStyle/>
                    <a:p>
                      <a:pPr marL="0" lvl="0" indent="0" algn="l">
                        <a:lnSpc>
                          <a:spcPct val="100000"/>
                        </a:lnSpc>
                        <a:spcBef>
                          <a:spcPts val="0"/>
                        </a:spcBef>
                        <a:spcAft>
                          <a:spcPts val="0"/>
                        </a:spcAft>
                        <a:buFont typeface="Wingdings" panose="05000000000000000000" pitchFamily="2" charset="2"/>
                        <a:buNone/>
                      </a:pPr>
                      <a:r>
                        <a:rPr lang="en-US" sz="1800" b="1" u="none" strike="noStrike" noProof="0">
                          <a:solidFill>
                            <a:srgbClr val="000000"/>
                          </a:solidFill>
                          <a:latin typeface="+mn-lt"/>
                          <a:cs typeface="Arial" panose="020B0604020202020204" pitchFamily="34" charset="0"/>
                        </a:rPr>
                        <a:t>Over-Reliance on Employee Training</a:t>
                      </a:r>
                    </a:p>
                  </a:txBody>
                  <a:tcPr anchor="ctr"/>
                </a:tc>
                <a:tc>
                  <a:txBody>
                    <a:bodyPr/>
                    <a:lstStyle/>
                    <a:p>
                      <a:endParaRPr lang="en-US" sz="1800">
                        <a:latin typeface="+mn-lt"/>
                        <a:cs typeface="Arial" panose="020B0604020202020204" pitchFamily="34" charset="0"/>
                      </a:endParaRPr>
                    </a:p>
                  </a:txBody>
                  <a:tcPr/>
                </a:tc>
                <a:tc>
                  <a:txBody>
                    <a:bodyPr/>
                    <a:lstStyle/>
                    <a:p>
                      <a:pPr marL="285750" lvl="0" indent="-285750">
                        <a:buFont typeface="Arial" panose="020B0604020202020204" pitchFamily="34" charset="0"/>
                        <a:buChar char="•"/>
                      </a:pPr>
                      <a:r>
                        <a:rPr lang="en-US" sz="1800" b="0" u="none" strike="noStrike" noProof="0" dirty="0">
                          <a:latin typeface="+mn-lt"/>
                        </a:rPr>
                        <a:t>Ensure Phishing Simulations are promoted along with employee training. Safeguard layers will be used to detect security attacks that pass-through employee training initiatives</a:t>
                      </a:r>
                    </a:p>
                  </a:txBody>
                  <a:tcPr/>
                </a:tc>
                <a:extLst>
                  <a:ext uri="{0D108BD9-81ED-4DB2-BD59-A6C34878D82A}">
                    <a16:rowId xmlns:a16="http://schemas.microsoft.com/office/drawing/2014/main" val="161190218"/>
                  </a:ext>
                </a:extLst>
              </a:tr>
              <a:tr h="1202811">
                <a:tc>
                  <a:txBody>
                    <a:bodyPr/>
                    <a:lstStyle/>
                    <a:p>
                      <a:pPr marL="0" lvl="0" indent="0" algn="l">
                        <a:lnSpc>
                          <a:spcPct val="100000"/>
                        </a:lnSpc>
                        <a:spcBef>
                          <a:spcPts val="0"/>
                        </a:spcBef>
                        <a:spcAft>
                          <a:spcPts val="0"/>
                        </a:spcAft>
                        <a:buNone/>
                      </a:pPr>
                      <a:r>
                        <a:rPr lang="en-US" sz="1800" b="1" i="0">
                          <a:latin typeface="+mn-lt"/>
                          <a:cs typeface="Arial" panose="020B0604020202020204" pitchFamily="34" charset="0"/>
                        </a:rPr>
                        <a:t>Privileged Access Abuse or Misuse</a:t>
                      </a:r>
                    </a:p>
                  </a:txBody>
                  <a:tcPr anchor="ctr"/>
                </a:tc>
                <a:tc>
                  <a:txBody>
                    <a:bodyPr/>
                    <a:lstStyle/>
                    <a:p>
                      <a:endParaRPr lang="en-US" sz="1800">
                        <a:latin typeface="+mn-lt"/>
                        <a:cs typeface="Arial" panose="020B0604020202020204" pitchFamily="34" charset="0"/>
                      </a:endParaRPr>
                    </a:p>
                  </a:txBody>
                  <a:tcPr/>
                </a:tc>
                <a:tc>
                  <a:txBody>
                    <a:bodyPr/>
                    <a:lstStyle/>
                    <a:p>
                      <a:pPr marL="285750" lvl="0" indent="-285750" algn="l">
                        <a:buFont typeface="Arial" panose="020B0604020202020204" pitchFamily="34" charset="0"/>
                        <a:buChar char="•"/>
                      </a:pPr>
                      <a:r>
                        <a:rPr lang="en-US" sz="1800" b="0">
                          <a:latin typeface="+mn-lt"/>
                        </a:rPr>
                        <a:t>Streamline the approval process for accessing sensitive resources by automating role-based access control (RBAC) workflows, ensuring quick and efficient access for approved users while enforcing compliance</a:t>
                      </a:r>
                    </a:p>
                  </a:txBody>
                  <a:tcPr/>
                </a:tc>
                <a:extLst>
                  <a:ext uri="{0D108BD9-81ED-4DB2-BD59-A6C34878D82A}">
                    <a16:rowId xmlns:a16="http://schemas.microsoft.com/office/drawing/2014/main" val="2859679502"/>
                  </a:ext>
                </a:extLst>
              </a:tr>
              <a:tr h="1428338">
                <a:tc>
                  <a:txBody>
                    <a:bodyPr/>
                    <a:lstStyle/>
                    <a:p>
                      <a:pPr marL="0" lvl="0" indent="0" algn="l">
                        <a:lnSpc>
                          <a:spcPct val="100000"/>
                        </a:lnSpc>
                        <a:spcBef>
                          <a:spcPts val="0"/>
                        </a:spcBef>
                        <a:spcAft>
                          <a:spcPts val="0"/>
                        </a:spcAft>
                        <a:buNone/>
                      </a:pPr>
                      <a:r>
                        <a:rPr lang="en-US" sz="1800" b="1" u="none" strike="noStrike" noProof="0">
                          <a:solidFill>
                            <a:srgbClr val="000000"/>
                          </a:solidFill>
                          <a:latin typeface="+mn-lt"/>
                          <a:cs typeface="Arial" panose="020B0604020202020204" pitchFamily="34" charset="0"/>
                        </a:rPr>
                        <a:t>Insufficient Monitoring Capabilities with SIEM</a:t>
                      </a:r>
                    </a:p>
                  </a:txBody>
                  <a:tcPr anchor="ctr"/>
                </a:tc>
                <a:tc>
                  <a:txBody>
                    <a:bodyPr/>
                    <a:lstStyle/>
                    <a:p>
                      <a:endParaRPr lang="en-US" sz="1800">
                        <a:latin typeface="+mn-lt"/>
                        <a:cs typeface="Arial" panose="020B0604020202020204" pitchFamily="34" charset="0"/>
                      </a:endParaRPr>
                    </a:p>
                  </a:txBody>
                  <a:tcPr/>
                </a:tc>
                <a:tc>
                  <a:txBody>
                    <a:bodyPr/>
                    <a:lstStyle/>
                    <a:p>
                      <a:pPr marL="285750" indent="-285750">
                        <a:buFont typeface="Arial" panose="020B0604020202020204" pitchFamily="34" charset="0"/>
                        <a:buChar char="•"/>
                      </a:pPr>
                      <a:r>
                        <a:rPr lang="en-US" sz="1800" dirty="0">
                          <a:latin typeface="+mn-lt"/>
                        </a:rPr>
                        <a:t>Integrate threat intelligence feeds from reputable sources into the SIEM for enhanced detection capabilities. Additionally, implement regular tuning of SIEM rules and thresholds based on new threat intelligence to ensure effective anomaly detection</a:t>
                      </a:r>
                    </a:p>
                  </a:txBody>
                  <a:tcPr/>
                </a:tc>
                <a:extLst>
                  <a:ext uri="{0D108BD9-81ED-4DB2-BD59-A6C34878D82A}">
                    <a16:rowId xmlns:a16="http://schemas.microsoft.com/office/drawing/2014/main" val="2154299478"/>
                  </a:ext>
                </a:extLst>
              </a:tr>
            </a:tbl>
          </a:graphicData>
        </a:graphic>
      </p:graphicFrame>
      <p:pic>
        <p:nvPicPr>
          <p:cNvPr id="5" name="Picture 4" descr="A group of squares with different colors&#10;&#10;Description automatically generated">
            <a:extLst>
              <a:ext uri="{FF2B5EF4-FFF2-40B4-BE49-F238E27FC236}">
                <a16:creationId xmlns:a16="http://schemas.microsoft.com/office/drawing/2014/main" id="{B50B8F7F-6749-9D39-C20C-C2A653A52C44}"/>
              </a:ext>
            </a:extLst>
          </p:cNvPr>
          <p:cNvPicPr>
            <a:picLocks noChangeAspect="1"/>
          </p:cNvPicPr>
          <p:nvPr/>
        </p:nvPicPr>
        <p:blipFill>
          <a:blip r:embed="rId3"/>
          <a:stretch>
            <a:fillRect/>
          </a:stretch>
        </p:blipFill>
        <p:spPr>
          <a:xfrm>
            <a:off x="3628578" y="1906700"/>
            <a:ext cx="1076325" cy="904875"/>
          </a:xfrm>
          <a:prstGeom prst="rect">
            <a:avLst/>
          </a:prstGeom>
        </p:spPr>
      </p:pic>
      <p:pic>
        <p:nvPicPr>
          <p:cNvPr id="6" name="Picture 5" descr="A group of squares with different colors&#10;&#10;Description automatically generated">
            <a:extLst>
              <a:ext uri="{FF2B5EF4-FFF2-40B4-BE49-F238E27FC236}">
                <a16:creationId xmlns:a16="http://schemas.microsoft.com/office/drawing/2014/main" id="{AF9228C1-0236-9D4C-4755-58E9263CBC93}"/>
              </a:ext>
            </a:extLst>
          </p:cNvPr>
          <p:cNvPicPr>
            <a:picLocks noChangeAspect="1"/>
          </p:cNvPicPr>
          <p:nvPr/>
        </p:nvPicPr>
        <p:blipFill>
          <a:blip r:embed="rId3"/>
          <a:stretch>
            <a:fillRect/>
          </a:stretch>
        </p:blipFill>
        <p:spPr>
          <a:xfrm>
            <a:off x="3617128" y="3141551"/>
            <a:ext cx="1076325" cy="904875"/>
          </a:xfrm>
          <a:prstGeom prst="rect">
            <a:avLst/>
          </a:prstGeom>
        </p:spPr>
      </p:pic>
      <p:pic>
        <p:nvPicPr>
          <p:cNvPr id="7" name="Picture 6" descr="A group of squares with different colors&#10;&#10;Description automatically generated">
            <a:extLst>
              <a:ext uri="{FF2B5EF4-FFF2-40B4-BE49-F238E27FC236}">
                <a16:creationId xmlns:a16="http://schemas.microsoft.com/office/drawing/2014/main" id="{E7350BEB-FFD4-AC6C-9564-9855F82C2330}"/>
              </a:ext>
            </a:extLst>
          </p:cNvPr>
          <p:cNvPicPr>
            <a:picLocks noChangeAspect="1"/>
          </p:cNvPicPr>
          <p:nvPr/>
        </p:nvPicPr>
        <p:blipFill>
          <a:blip r:embed="rId3"/>
          <a:stretch>
            <a:fillRect/>
          </a:stretch>
        </p:blipFill>
        <p:spPr>
          <a:xfrm>
            <a:off x="3628578" y="4510475"/>
            <a:ext cx="1076325" cy="904875"/>
          </a:xfrm>
          <a:prstGeom prst="rect">
            <a:avLst/>
          </a:prstGeom>
        </p:spPr>
      </p:pic>
      <p:pic>
        <p:nvPicPr>
          <p:cNvPr id="8" name="Picture 7">
            <a:extLst>
              <a:ext uri="{FF2B5EF4-FFF2-40B4-BE49-F238E27FC236}">
                <a16:creationId xmlns:a16="http://schemas.microsoft.com/office/drawing/2014/main" id="{C25730CA-6B33-81DC-AF6B-C78D6612AB8B}"/>
              </a:ext>
            </a:extLst>
          </p:cNvPr>
          <p:cNvPicPr>
            <a:picLocks noChangeAspect="1"/>
          </p:cNvPicPr>
          <p:nvPr/>
        </p:nvPicPr>
        <p:blipFill>
          <a:blip r:embed="rId4"/>
          <a:stretch>
            <a:fillRect/>
          </a:stretch>
        </p:blipFill>
        <p:spPr>
          <a:xfrm>
            <a:off x="3999166" y="2225860"/>
            <a:ext cx="325704" cy="266555"/>
          </a:xfrm>
          <a:prstGeom prst="rect">
            <a:avLst/>
          </a:prstGeom>
        </p:spPr>
      </p:pic>
      <p:pic>
        <p:nvPicPr>
          <p:cNvPr id="9" name="Picture 8">
            <a:extLst>
              <a:ext uri="{FF2B5EF4-FFF2-40B4-BE49-F238E27FC236}">
                <a16:creationId xmlns:a16="http://schemas.microsoft.com/office/drawing/2014/main" id="{E3B18D3E-A3FF-5115-443C-374E1404E8A5}"/>
              </a:ext>
            </a:extLst>
          </p:cNvPr>
          <p:cNvPicPr>
            <a:picLocks noChangeAspect="1"/>
          </p:cNvPicPr>
          <p:nvPr/>
        </p:nvPicPr>
        <p:blipFill>
          <a:blip r:embed="rId4"/>
          <a:stretch>
            <a:fillRect/>
          </a:stretch>
        </p:blipFill>
        <p:spPr>
          <a:xfrm>
            <a:off x="3992438" y="3469347"/>
            <a:ext cx="325704" cy="266555"/>
          </a:xfrm>
          <a:prstGeom prst="rect">
            <a:avLst/>
          </a:prstGeom>
        </p:spPr>
      </p:pic>
      <p:pic>
        <p:nvPicPr>
          <p:cNvPr id="10" name="Picture 9">
            <a:extLst>
              <a:ext uri="{FF2B5EF4-FFF2-40B4-BE49-F238E27FC236}">
                <a16:creationId xmlns:a16="http://schemas.microsoft.com/office/drawing/2014/main" id="{BA9728AD-F4DA-D496-FF2B-F3A7A55D11B0}"/>
              </a:ext>
            </a:extLst>
          </p:cNvPr>
          <p:cNvPicPr>
            <a:picLocks noChangeAspect="1"/>
          </p:cNvPicPr>
          <p:nvPr/>
        </p:nvPicPr>
        <p:blipFill>
          <a:blip r:embed="rId4"/>
          <a:stretch>
            <a:fillRect/>
          </a:stretch>
        </p:blipFill>
        <p:spPr>
          <a:xfrm>
            <a:off x="3646021" y="4829634"/>
            <a:ext cx="325704" cy="266555"/>
          </a:xfrm>
          <a:prstGeom prst="rect">
            <a:avLst/>
          </a:prstGeom>
        </p:spPr>
      </p:pic>
      <p:sp>
        <p:nvSpPr>
          <p:cNvPr id="11" name="TextBox 10">
            <a:extLst>
              <a:ext uri="{FF2B5EF4-FFF2-40B4-BE49-F238E27FC236}">
                <a16:creationId xmlns:a16="http://schemas.microsoft.com/office/drawing/2014/main" id="{42C33DF2-BD8E-E842-00D3-D0B10973B37B}"/>
              </a:ext>
            </a:extLst>
          </p:cNvPr>
          <p:cNvSpPr txBox="1"/>
          <p:nvPr/>
        </p:nvSpPr>
        <p:spPr>
          <a:xfrm rot="16200000">
            <a:off x="3019846" y="2084711"/>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2" name="TextBox 11">
            <a:extLst>
              <a:ext uri="{FF2B5EF4-FFF2-40B4-BE49-F238E27FC236}">
                <a16:creationId xmlns:a16="http://schemas.microsoft.com/office/drawing/2014/main" id="{E80C990E-B00C-8DBE-7240-2C438518E6DC}"/>
              </a:ext>
            </a:extLst>
          </p:cNvPr>
          <p:cNvSpPr txBox="1"/>
          <p:nvPr/>
        </p:nvSpPr>
        <p:spPr>
          <a:xfrm rot="16200000">
            <a:off x="3002190" y="3341962"/>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3" name="TextBox 12">
            <a:extLst>
              <a:ext uri="{FF2B5EF4-FFF2-40B4-BE49-F238E27FC236}">
                <a16:creationId xmlns:a16="http://schemas.microsoft.com/office/drawing/2014/main" id="{9B114A08-CE05-449C-D95A-AE1C4785B4DC}"/>
              </a:ext>
            </a:extLst>
          </p:cNvPr>
          <p:cNvSpPr txBox="1"/>
          <p:nvPr/>
        </p:nvSpPr>
        <p:spPr>
          <a:xfrm rot="16200000">
            <a:off x="3019634" y="4688024"/>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4" name="TextBox 13">
            <a:extLst>
              <a:ext uri="{FF2B5EF4-FFF2-40B4-BE49-F238E27FC236}">
                <a16:creationId xmlns:a16="http://schemas.microsoft.com/office/drawing/2014/main" id="{260552B5-791E-5005-BDA4-7F94D2CFC365}"/>
              </a:ext>
            </a:extLst>
          </p:cNvPr>
          <p:cNvSpPr txBox="1"/>
          <p:nvPr/>
        </p:nvSpPr>
        <p:spPr>
          <a:xfrm>
            <a:off x="3780978" y="2796485"/>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
        <p:nvSpPr>
          <p:cNvPr id="15" name="TextBox 14">
            <a:extLst>
              <a:ext uri="{FF2B5EF4-FFF2-40B4-BE49-F238E27FC236}">
                <a16:creationId xmlns:a16="http://schemas.microsoft.com/office/drawing/2014/main" id="{A191B153-24EA-596A-3B76-5D32C8732974}"/>
              </a:ext>
            </a:extLst>
          </p:cNvPr>
          <p:cNvSpPr txBox="1"/>
          <p:nvPr/>
        </p:nvSpPr>
        <p:spPr>
          <a:xfrm>
            <a:off x="3763533" y="3997961"/>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
        <p:nvSpPr>
          <p:cNvPr id="16" name="TextBox 15">
            <a:extLst>
              <a:ext uri="{FF2B5EF4-FFF2-40B4-BE49-F238E27FC236}">
                <a16:creationId xmlns:a16="http://schemas.microsoft.com/office/drawing/2014/main" id="{2B150815-CC21-60B6-BD28-B16C27ACD14F}"/>
              </a:ext>
            </a:extLst>
          </p:cNvPr>
          <p:cNvSpPr txBox="1"/>
          <p:nvPr/>
        </p:nvSpPr>
        <p:spPr>
          <a:xfrm>
            <a:off x="3780976" y="5416986"/>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
        <p:nvSpPr>
          <p:cNvPr id="17" name="Rectangle: Rounded Corners 13">
            <a:extLst>
              <a:ext uri="{FF2B5EF4-FFF2-40B4-BE49-F238E27FC236}">
                <a16:creationId xmlns:a16="http://schemas.microsoft.com/office/drawing/2014/main" id="{65257E34-C99C-207A-C8A2-9498D2E3CDFF}"/>
              </a:ext>
            </a:extLst>
          </p:cNvPr>
          <p:cNvSpPr/>
          <p:nvPr/>
        </p:nvSpPr>
        <p:spPr>
          <a:xfrm>
            <a:off x="8183823"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latin typeface="Calibri" panose="020F0502020204030204" pitchFamily="34" charset="0"/>
                <a:ea typeface="Calibri" panose="020F0502020204030204" pitchFamily="34" charset="0"/>
                <a:cs typeface="Calibri" panose="020F0502020204030204" pitchFamily="34" charset="0"/>
              </a:rPr>
              <a:t>Risks &amp; Mitigation</a:t>
            </a:r>
          </a:p>
        </p:txBody>
      </p:sp>
      <p:sp>
        <p:nvSpPr>
          <p:cNvPr id="18" name="Slide Number Placeholder 17">
            <a:extLst>
              <a:ext uri="{FF2B5EF4-FFF2-40B4-BE49-F238E27FC236}">
                <a16:creationId xmlns:a16="http://schemas.microsoft.com/office/drawing/2014/main" id="{CFB9B921-B59A-CCE1-CACF-59869AEED1F2}"/>
              </a:ext>
            </a:extLst>
          </p:cNvPr>
          <p:cNvSpPr>
            <a:spLocks noGrp="1"/>
          </p:cNvSpPr>
          <p:nvPr>
            <p:ph type="sldNum" sz="quarter" idx="12"/>
          </p:nvPr>
        </p:nvSpPr>
        <p:spPr/>
        <p:txBody>
          <a:bodyPr/>
          <a:lstStyle/>
          <a:p>
            <a:fld id="{85CA3A30-BCB1-4BB9-8DA8-B7CB8DA1EBB6}" type="slidenum">
              <a:rPr lang="en-US" smtClean="0"/>
              <a:pPr/>
              <a:t>13</a:t>
            </a:fld>
            <a:endParaRPr lang="en-US"/>
          </a:p>
        </p:txBody>
      </p:sp>
    </p:spTree>
    <p:extLst>
      <p:ext uri="{BB962C8B-B14F-4D97-AF65-F5344CB8AC3E}">
        <p14:creationId xmlns:p14="http://schemas.microsoft.com/office/powerpoint/2010/main" val="3961151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98B20-DCDC-730B-9546-6093359D8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C9A4A-A584-D4E6-139F-D644EC3204A7}"/>
              </a:ext>
            </a:extLst>
          </p:cNvPr>
          <p:cNvSpPr>
            <a:spLocks noGrp="1"/>
          </p:cNvSpPr>
          <p:nvPr>
            <p:ph type="title"/>
          </p:nvPr>
        </p:nvSpPr>
        <p:spPr/>
        <p:txBody>
          <a:bodyPr>
            <a:normAutofit/>
          </a:bodyPr>
          <a:lstStyle/>
          <a:p>
            <a:r>
              <a:rPr lang="en-US"/>
              <a:t>Implementing a </a:t>
            </a:r>
            <a:r>
              <a:rPr kumimoji="0" lang="en-US" altLang="en-US" sz="3600" i="0" u="none" strike="noStrike" cap="none" normalizeH="0" baseline="0">
                <a:ln>
                  <a:noFill/>
                </a:ln>
                <a:solidFill>
                  <a:schemeClr val="tx1"/>
                </a:solidFill>
                <a:effectLst/>
              </a:rPr>
              <a:t>Comprehensive Security Framework for Long-Term Resilience</a:t>
            </a:r>
            <a:endParaRPr lang="en-US"/>
          </a:p>
        </p:txBody>
      </p:sp>
      <p:sp>
        <p:nvSpPr>
          <p:cNvPr id="3" name="Rounded Rectangle 2">
            <a:extLst>
              <a:ext uri="{FF2B5EF4-FFF2-40B4-BE49-F238E27FC236}">
                <a16:creationId xmlns:a16="http://schemas.microsoft.com/office/drawing/2014/main" id="{7E07AFD7-6A18-9BBC-74AC-6FE03318DF10}"/>
              </a:ext>
            </a:extLst>
          </p:cNvPr>
          <p:cNvSpPr/>
          <p:nvPr/>
        </p:nvSpPr>
        <p:spPr>
          <a:xfrm>
            <a:off x="927517" y="1523075"/>
            <a:ext cx="3109224" cy="911117"/>
          </a:xfrm>
          <a:prstGeom prst="roundRect">
            <a:avLst/>
          </a:prstGeom>
          <a:solidFill>
            <a:srgbClr val="6091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Address Root Causes</a:t>
            </a:r>
          </a:p>
        </p:txBody>
      </p:sp>
      <p:sp>
        <p:nvSpPr>
          <p:cNvPr id="4" name="Rounded Rectangle 3">
            <a:extLst>
              <a:ext uri="{FF2B5EF4-FFF2-40B4-BE49-F238E27FC236}">
                <a16:creationId xmlns:a16="http://schemas.microsoft.com/office/drawing/2014/main" id="{EE32A12B-9312-3BA3-C17F-9353622FA5B8}"/>
              </a:ext>
            </a:extLst>
          </p:cNvPr>
          <p:cNvSpPr/>
          <p:nvPr/>
        </p:nvSpPr>
        <p:spPr>
          <a:xfrm>
            <a:off x="927517" y="2665517"/>
            <a:ext cx="3109224" cy="911117"/>
          </a:xfrm>
          <a:prstGeom prst="roundRect">
            <a:avLst/>
          </a:prstGeom>
          <a:solidFill>
            <a:srgbClr val="6091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   Add Layered Protection</a:t>
            </a:r>
          </a:p>
        </p:txBody>
      </p:sp>
      <p:sp>
        <p:nvSpPr>
          <p:cNvPr id="5" name="Rounded Rectangle 4">
            <a:extLst>
              <a:ext uri="{FF2B5EF4-FFF2-40B4-BE49-F238E27FC236}">
                <a16:creationId xmlns:a16="http://schemas.microsoft.com/office/drawing/2014/main" id="{3744944F-99E2-6EE3-4C9E-6457EA551DE1}"/>
              </a:ext>
            </a:extLst>
          </p:cNvPr>
          <p:cNvSpPr/>
          <p:nvPr/>
        </p:nvSpPr>
        <p:spPr>
          <a:xfrm>
            <a:off x="927517" y="3807959"/>
            <a:ext cx="3109224" cy="911117"/>
          </a:xfrm>
          <a:prstGeom prst="roundRect">
            <a:avLst/>
          </a:prstGeom>
          <a:solidFill>
            <a:srgbClr val="6091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   Enforce Least Privilege</a:t>
            </a:r>
          </a:p>
        </p:txBody>
      </p:sp>
      <p:sp>
        <p:nvSpPr>
          <p:cNvPr id="8" name="Rounded Rectangle 7">
            <a:extLst>
              <a:ext uri="{FF2B5EF4-FFF2-40B4-BE49-F238E27FC236}">
                <a16:creationId xmlns:a16="http://schemas.microsoft.com/office/drawing/2014/main" id="{A15372F3-13FE-DFCC-7F23-76CFDDC7EF92}"/>
              </a:ext>
            </a:extLst>
          </p:cNvPr>
          <p:cNvSpPr/>
          <p:nvPr/>
        </p:nvSpPr>
        <p:spPr>
          <a:xfrm>
            <a:off x="927517" y="4950401"/>
            <a:ext cx="3109224" cy="911117"/>
          </a:xfrm>
          <a:prstGeom prst="roundRect">
            <a:avLst/>
          </a:prstGeom>
          <a:solidFill>
            <a:srgbClr val="6091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Proactive Monitoring</a:t>
            </a:r>
          </a:p>
        </p:txBody>
      </p:sp>
      <p:sp>
        <p:nvSpPr>
          <p:cNvPr id="22" name="Rounded Rectangle 21">
            <a:extLst>
              <a:ext uri="{FF2B5EF4-FFF2-40B4-BE49-F238E27FC236}">
                <a16:creationId xmlns:a16="http://schemas.microsoft.com/office/drawing/2014/main" id="{62C93F59-AA24-3935-FE00-4687D6B22D73}"/>
              </a:ext>
            </a:extLst>
          </p:cNvPr>
          <p:cNvSpPr/>
          <p:nvPr/>
        </p:nvSpPr>
        <p:spPr>
          <a:xfrm>
            <a:off x="4823011" y="1523075"/>
            <a:ext cx="7075339" cy="9111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ysClr val="windowText" lastClr="000000"/>
                </a:solidFill>
              </a:rPr>
              <a:t>Equip employees with targeted security training and regular phishing simulations to build awareness and make them a proactive part of your defense</a:t>
            </a:r>
            <a:endParaRPr lang="ko-KR" altLang="en-US" sz="1600" b="0" kern="1200">
              <a:solidFill>
                <a:sysClr val="windowText" lastClr="000000"/>
              </a:solidFill>
            </a:endParaRPr>
          </a:p>
        </p:txBody>
      </p:sp>
      <p:sp>
        <p:nvSpPr>
          <p:cNvPr id="23" name="Rounded Rectangle 22">
            <a:extLst>
              <a:ext uri="{FF2B5EF4-FFF2-40B4-BE49-F238E27FC236}">
                <a16:creationId xmlns:a16="http://schemas.microsoft.com/office/drawing/2014/main" id="{64BB9BDF-2626-A472-7FDD-36BE68D15CFA}"/>
              </a:ext>
            </a:extLst>
          </p:cNvPr>
          <p:cNvSpPr/>
          <p:nvPr/>
        </p:nvSpPr>
        <p:spPr>
          <a:xfrm>
            <a:off x="4823010" y="2665516"/>
            <a:ext cx="7075339" cy="9111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ysClr val="windowText" lastClr="000000"/>
                </a:solidFill>
              </a:rPr>
              <a:t>Strengthen entry points with strong MFA and advanced email filtering, creating multiple security layers. This approach not only blocks unauthorized access but also safeguards your system in case one layer is compromised</a:t>
            </a:r>
            <a:endParaRPr lang="en-IN" altLang="ko-KR" sz="1600">
              <a:solidFill>
                <a:sysClr val="windowText" lastClr="000000"/>
              </a:solidFill>
            </a:endParaRPr>
          </a:p>
        </p:txBody>
      </p:sp>
      <p:sp>
        <p:nvSpPr>
          <p:cNvPr id="24" name="Rounded Rectangle 23">
            <a:extLst>
              <a:ext uri="{FF2B5EF4-FFF2-40B4-BE49-F238E27FC236}">
                <a16:creationId xmlns:a16="http://schemas.microsoft.com/office/drawing/2014/main" id="{C1CF938F-F6FE-F59C-5870-718343517E65}"/>
              </a:ext>
            </a:extLst>
          </p:cNvPr>
          <p:cNvSpPr/>
          <p:nvPr/>
        </p:nvSpPr>
        <p:spPr>
          <a:xfrm>
            <a:off x="4823009" y="3807957"/>
            <a:ext cx="7075339" cy="9111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ysClr val="windowText" lastClr="000000"/>
                </a:solidFill>
              </a:rPr>
              <a:t>Limit access to sensitive information based on roles, ensuring that only essential personnel have access. This minimizes internal risks and ensures critical data is protected from unnecessary exposure</a:t>
            </a:r>
            <a:endParaRPr lang="ko-KR" altLang="en-US" sz="1600" b="0" kern="1200">
              <a:solidFill>
                <a:sysClr val="windowText" lastClr="000000"/>
              </a:solidFill>
            </a:endParaRPr>
          </a:p>
        </p:txBody>
      </p:sp>
      <p:sp>
        <p:nvSpPr>
          <p:cNvPr id="25" name="Rounded Rectangle 24">
            <a:extLst>
              <a:ext uri="{FF2B5EF4-FFF2-40B4-BE49-F238E27FC236}">
                <a16:creationId xmlns:a16="http://schemas.microsoft.com/office/drawing/2014/main" id="{8774516A-61EC-F1F1-5881-5330864E1E7C}"/>
              </a:ext>
            </a:extLst>
          </p:cNvPr>
          <p:cNvSpPr/>
          <p:nvPr/>
        </p:nvSpPr>
        <p:spPr>
          <a:xfrm>
            <a:off x="4823009" y="4950398"/>
            <a:ext cx="7075339" cy="9111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ysClr val="windowText" lastClr="000000"/>
                </a:solidFill>
              </a:rPr>
              <a:t>Implement real-time monitoring to detect and respond to unusual activities quickly. Early detection enables rapid action, containing threats and reducing potential damage</a:t>
            </a:r>
            <a:endParaRPr lang="en-IN" altLang="ko-KR" sz="1600">
              <a:solidFill>
                <a:sysClr val="windowText" lastClr="000000"/>
              </a:solidFill>
            </a:endParaRPr>
          </a:p>
        </p:txBody>
      </p:sp>
      <p:sp>
        <p:nvSpPr>
          <p:cNvPr id="29" name="Chevron 28">
            <a:extLst>
              <a:ext uri="{FF2B5EF4-FFF2-40B4-BE49-F238E27FC236}">
                <a16:creationId xmlns:a16="http://schemas.microsoft.com/office/drawing/2014/main" id="{2A06FD50-C785-DC71-822A-7A5BE4CFF046}"/>
              </a:ext>
            </a:extLst>
          </p:cNvPr>
          <p:cNvSpPr/>
          <p:nvPr/>
        </p:nvSpPr>
        <p:spPr>
          <a:xfrm>
            <a:off x="4185914" y="1738882"/>
            <a:ext cx="479503" cy="479502"/>
          </a:xfrm>
          <a:prstGeom prst="chevron">
            <a:avLst/>
          </a:prstGeom>
          <a:solidFill>
            <a:srgbClr val="6091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hevron 31">
            <a:extLst>
              <a:ext uri="{FF2B5EF4-FFF2-40B4-BE49-F238E27FC236}">
                <a16:creationId xmlns:a16="http://schemas.microsoft.com/office/drawing/2014/main" id="{E3C8C4C9-9DB2-12D6-6400-A217A5F3E56A}"/>
              </a:ext>
            </a:extLst>
          </p:cNvPr>
          <p:cNvSpPr/>
          <p:nvPr/>
        </p:nvSpPr>
        <p:spPr>
          <a:xfrm>
            <a:off x="4194331" y="5170170"/>
            <a:ext cx="479503" cy="479502"/>
          </a:xfrm>
          <a:prstGeom prst="chevron">
            <a:avLst/>
          </a:prstGeom>
          <a:solidFill>
            <a:srgbClr val="6091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a:extLst>
              <a:ext uri="{FF2B5EF4-FFF2-40B4-BE49-F238E27FC236}">
                <a16:creationId xmlns:a16="http://schemas.microsoft.com/office/drawing/2014/main" id="{8F4DD3A9-4651-78A8-B688-9162837EE1CC}"/>
              </a:ext>
            </a:extLst>
          </p:cNvPr>
          <p:cNvSpPr/>
          <p:nvPr/>
        </p:nvSpPr>
        <p:spPr>
          <a:xfrm>
            <a:off x="133564" y="1325483"/>
            <a:ext cx="1143000" cy="1143000"/>
          </a:xfrm>
          <a:prstGeom prst="ellipse">
            <a:avLst/>
          </a:prstGeom>
          <a:solidFill>
            <a:schemeClr val="bg2"/>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132CEBC-487D-0BC0-3333-EEF0286D2EC5}"/>
              </a:ext>
            </a:extLst>
          </p:cNvPr>
          <p:cNvSpPr/>
          <p:nvPr/>
        </p:nvSpPr>
        <p:spPr>
          <a:xfrm>
            <a:off x="133564" y="2519929"/>
            <a:ext cx="1143000" cy="1143000"/>
          </a:xfrm>
          <a:prstGeom prst="ellipse">
            <a:avLst/>
          </a:prstGeom>
          <a:solidFill>
            <a:schemeClr val="bg2"/>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0CECC23-D774-A93B-13E7-76A6B7D9996E}"/>
              </a:ext>
            </a:extLst>
          </p:cNvPr>
          <p:cNvSpPr/>
          <p:nvPr/>
        </p:nvSpPr>
        <p:spPr>
          <a:xfrm>
            <a:off x="133564" y="3714375"/>
            <a:ext cx="1143000" cy="1143000"/>
          </a:xfrm>
          <a:prstGeom prst="ellipse">
            <a:avLst/>
          </a:prstGeom>
          <a:solidFill>
            <a:schemeClr val="bg2"/>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D79BC5C-F299-969A-6467-9E42A8B71840}"/>
              </a:ext>
            </a:extLst>
          </p:cNvPr>
          <p:cNvSpPr/>
          <p:nvPr/>
        </p:nvSpPr>
        <p:spPr>
          <a:xfrm>
            <a:off x="133564" y="4908820"/>
            <a:ext cx="1143000" cy="1143000"/>
          </a:xfrm>
          <a:prstGeom prst="ellipse">
            <a:avLst/>
          </a:prstGeom>
          <a:solidFill>
            <a:schemeClr val="bg2"/>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C66E63B-DC60-54E4-929D-BF0740646A7C}"/>
              </a:ext>
            </a:extLst>
          </p:cNvPr>
          <p:cNvPicPr>
            <a:picLocks noChangeAspect="1"/>
          </p:cNvPicPr>
          <p:nvPr/>
        </p:nvPicPr>
        <p:blipFill>
          <a:blip r:embed="rId2"/>
          <a:stretch>
            <a:fillRect/>
          </a:stretch>
        </p:blipFill>
        <p:spPr>
          <a:xfrm>
            <a:off x="293650" y="2737714"/>
            <a:ext cx="822960" cy="822960"/>
          </a:xfrm>
          <a:prstGeom prst="rect">
            <a:avLst/>
          </a:prstGeom>
        </p:spPr>
      </p:pic>
      <p:pic>
        <p:nvPicPr>
          <p:cNvPr id="7" name="Picture 6">
            <a:extLst>
              <a:ext uri="{FF2B5EF4-FFF2-40B4-BE49-F238E27FC236}">
                <a16:creationId xmlns:a16="http://schemas.microsoft.com/office/drawing/2014/main" id="{268D27B0-13D9-D88C-3B8D-7545E6B87700}"/>
              </a:ext>
            </a:extLst>
          </p:cNvPr>
          <p:cNvPicPr>
            <a:picLocks noChangeAspect="1"/>
          </p:cNvPicPr>
          <p:nvPr/>
        </p:nvPicPr>
        <p:blipFill>
          <a:blip r:embed="rId3"/>
          <a:stretch>
            <a:fillRect/>
          </a:stretch>
        </p:blipFill>
        <p:spPr>
          <a:xfrm>
            <a:off x="293650" y="1523075"/>
            <a:ext cx="822960" cy="822960"/>
          </a:xfrm>
          <a:prstGeom prst="rect">
            <a:avLst/>
          </a:prstGeom>
        </p:spPr>
      </p:pic>
      <p:pic>
        <p:nvPicPr>
          <p:cNvPr id="9" name="Picture 8">
            <a:extLst>
              <a:ext uri="{FF2B5EF4-FFF2-40B4-BE49-F238E27FC236}">
                <a16:creationId xmlns:a16="http://schemas.microsoft.com/office/drawing/2014/main" id="{660B1CB9-9469-B9FB-BAF9-163A59A4BF60}"/>
              </a:ext>
            </a:extLst>
          </p:cNvPr>
          <p:cNvPicPr>
            <a:picLocks noChangeAspect="1"/>
          </p:cNvPicPr>
          <p:nvPr/>
        </p:nvPicPr>
        <p:blipFill>
          <a:blip r:embed="rId4"/>
          <a:stretch>
            <a:fillRect/>
          </a:stretch>
        </p:blipFill>
        <p:spPr>
          <a:xfrm>
            <a:off x="293650" y="3952353"/>
            <a:ext cx="822960" cy="822960"/>
          </a:xfrm>
          <a:prstGeom prst="rect">
            <a:avLst/>
          </a:prstGeom>
        </p:spPr>
      </p:pic>
      <p:pic>
        <p:nvPicPr>
          <p:cNvPr id="10" name="Picture 9">
            <a:extLst>
              <a:ext uri="{FF2B5EF4-FFF2-40B4-BE49-F238E27FC236}">
                <a16:creationId xmlns:a16="http://schemas.microsoft.com/office/drawing/2014/main" id="{3E900497-C5A5-1359-86D3-385F5533E367}"/>
              </a:ext>
            </a:extLst>
          </p:cNvPr>
          <p:cNvPicPr>
            <a:picLocks noChangeAspect="1"/>
          </p:cNvPicPr>
          <p:nvPr/>
        </p:nvPicPr>
        <p:blipFill>
          <a:blip r:embed="rId5"/>
          <a:stretch>
            <a:fillRect/>
          </a:stretch>
        </p:blipFill>
        <p:spPr>
          <a:xfrm>
            <a:off x="293650" y="5166992"/>
            <a:ext cx="822960" cy="822960"/>
          </a:xfrm>
          <a:prstGeom prst="rect">
            <a:avLst/>
          </a:prstGeom>
        </p:spPr>
      </p:pic>
      <p:sp>
        <p:nvSpPr>
          <p:cNvPr id="26" name="Chevron 28">
            <a:extLst>
              <a:ext uri="{FF2B5EF4-FFF2-40B4-BE49-F238E27FC236}">
                <a16:creationId xmlns:a16="http://schemas.microsoft.com/office/drawing/2014/main" id="{32D99949-1D01-44E0-5E89-D48263300F2D}"/>
              </a:ext>
            </a:extLst>
          </p:cNvPr>
          <p:cNvSpPr/>
          <p:nvPr/>
        </p:nvSpPr>
        <p:spPr>
          <a:xfrm>
            <a:off x="4183553" y="2881323"/>
            <a:ext cx="479503" cy="479502"/>
          </a:xfrm>
          <a:prstGeom prst="chevron">
            <a:avLst/>
          </a:prstGeom>
          <a:solidFill>
            <a:srgbClr val="6091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hevron 28">
            <a:extLst>
              <a:ext uri="{FF2B5EF4-FFF2-40B4-BE49-F238E27FC236}">
                <a16:creationId xmlns:a16="http://schemas.microsoft.com/office/drawing/2014/main" id="{1C1D50EF-9C0F-9B93-8E66-AF21B161D61C}"/>
              </a:ext>
            </a:extLst>
          </p:cNvPr>
          <p:cNvSpPr/>
          <p:nvPr/>
        </p:nvSpPr>
        <p:spPr>
          <a:xfrm>
            <a:off x="4196703" y="4046124"/>
            <a:ext cx="479503" cy="479502"/>
          </a:xfrm>
          <a:prstGeom prst="chevron">
            <a:avLst/>
          </a:prstGeom>
          <a:solidFill>
            <a:srgbClr val="6091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1CB98F1D-EACD-313B-9E8F-3E372D7A3906}"/>
              </a:ext>
            </a:extLst>
          </p:cNvPr>
          <p:cNvSpPr/>
          <p:nvPr/>
        </p:nvSpPr>
        <p:spPr>
          <a:xfrm>
            <a:off x="10127520"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latin typeface="Calibri" panose="020F0502020204030204" pitchFamily="34" charset="0"/>
                <a:ea typeface="Calibri" panose="020F0502020204030204" pitchFamily="34" charset="0"/>
                <a:cs typeface="Calibri" panose="020F0502020204030204" pitchFamily="34" charset="0"/>
              </a:rPr>
              <a:t>Conclusion</a:t>
            </a:r>
          </a:p>
        </p:txBody>
      </p:sp>
      <p:sp>
        <p:nvSpPr>
          <p:cNvPr id="6" name="Slide Number Placeholder 14">
            <a:extLst>
              <a:ext uri="{FF2B5EF4-FFF2-40B4-BE49-F238E27FC236}">
                <a16:creationId xmlns:a16="http://schemas.microsoft.com/office/drawing/2014/main" id="{6D40AAFB-9D77-E814-988E-F3024C48CEF5}"/>
              </a:ext>
            </a:extLst>
          </p:cNvPr>
          <p:cNvSpPr>
            <a:spLocks noGrp="1"/>
          </p:cNvSpPr>
          <p:nvPr>
            <p:ph type="sldNum" sz="quarter" idx="12"/>
          </p:nvPr>
        </p:nvSpPr>
        <p:spPr/>
        <p:txBody>
          <a:bodyPr/>
          <a:lstStyle/>
          <a:p>
            <a:fld id="{85CA3A30-BCB1-4BB9-8DA8-B7CB8DA1EBB6}" type="slidenum">
              <a:rPr lang="en-US" smtClean="0"/>
              <a:pPr/>
              <a:t>14</a:t>
            </a:fld>
            <a:endParaRPr lang="en-US"/>
          </a:p>
        </p:txBody>
      </p:sp>
    </p:spTree>
    <p:extLst>
      <p:ext uri="{BB962C8B-B14F-4D97-AF65-F5344CB8AC3E}">
        <p14:creationId xmlns:p14="http://schemas.microsoft.com/office/powerpoint/2010/main" val="207505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128A224-B74D-EFDC-64B4-034DB709CED8}"/>
              </a:ext>
            </a:extLst>
          </p:cNvPr>
          <p:cNvSpPr>
            <a:spLocks noGrp="1"/>
          </p:cNvSpPr>
          <p:nvPr>
            <p:ph type="sldNum" sz="quarter" idx="12"/>
          </p:nvPr>
        </p:nvSpPr>
        <p:spPr/>
        <p:txBody>
          <a:bodyPr/>
          <a:lstStyle/>
          <a:p>
            <a:fld id="{85CA3A30-BCB1-4BB9-8DA8-B7CB8DA1EBB6}" type="slidenum">
              <a:rPr lang="en-US" smtClean="0"/>
              <a:pPr/>
              <a:t>15</a:t>
            </a:fld>
            <a:endParaRPr lang="en-US"/>
          </a:p>
        </p:txBody>
      </p:sp>
      <p:sp>
        <p:nvSpPr>
          <p:cNvPr id="2" name="Title 1">
            <a:extLst>
              <a:ext uri="{FF2B5EF4-FFF2-40B4-BE49-F238E27FC236}">
                <a16:creationId xmlns:a16="http://schemas.microsoft.com/office/drawing/2014/main" id="{36D84A2E-ACE5-F8BE-DD08-DDCBA96B9A4E}"/>
              </a:ext>
            </a:extLst>
          </p:cNvPr>
          <p:cNvSpPr>
            <a:spLocks noGrp="1"/>
          </p:cNvSpPr>
          <p:nvPr>
            <p:ph type="title"/>
          </p:nvPr>
        </p:nvSpPr>
        <p:spPr/>
        <p:txBody>
          <a:bodyPr/>
          <a:lstStyle/>
          <a:p>
            <a:r>
              <a:rPr lang="en-US"/>
              <a:t>Appendices</a:t>
            </a:r>
          </a:p>
        </p:txBody>
      </p:sp>
      <p:sp>
        <p:nvSpPr>
          <p:cNvPr id="3" name="Rectangle: Rounded Corners 2">
            <a:hlinkClick r:id="rId2" action="ppaction://hlinksldjump"/>
            <a:extLst>
              <a:ext uri="{FF2B5EF4-FFF2-40B4-BE49-F238E27FC236}">
                <a16:creationId xmlns:a16="http://schemas.microsoft.com/office/drawing/2014/main" id="{0EC178EA-2DFF-48C4-5182-AA22CA9982BD}"/>
              </a:ext>
            </a:extLst>
          </p:cNvPr>
          <p:cNvSpPr/>
          <p:nvPr/>
        </p:nvSpPr>
        <p:spPr>
          <a:xfrm>
            <a:off x="3181049" y="1860300"/>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SANS Security and MITRE</a:t>
            </a:r>
          </a:p>
        </p:txBody>
      </p:sp>
      <p:sp>
        <p:nvSpPr>
          <p:cNvPr id="4" name="Rectangle: Rounded Corners 3">
            <a:hlinkClick r:id="rId3" action="ppaction://hlinksldjump"/>
            <a:extLst>
              <a:ext uri="{FF2B5EF4-FFF2-40B4-BE49-F238E27FC236}">
                <a16:creationId xmlns:a16="http://schemas.microsoft.com/office/drawing/2014/main" id="{536B2C24-9D3C-34ED-C81D-66E66F4C3B19}"/>
              </a:ext>
            </a:extLst>
          </p:cNvPr>
          <p:cNvSpPr/>
          <p:nvPr/>
        </p:nvSpPr>
        <p:spPr>
          <a:xfrm>
            <a:off x="6281450" y="1860300"/>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Financial Assumptions</a:t>
            </a:r>
          </a:p>
        </p:txBody>
      </p:sp>
      <p:sp>
        <p:nvSpPr>
          <p:cNvPr id="5" name="Rectangle: Rounded Corners 4">
            <a:hlinkClick r:id="rId4" action="ppaction://hlinksldjump"/>
            <a:extLst>
              <a:ext uri="{FF2B5EF4-FFF2-40B4-BE49-F238E27FC236}">
                <a16:creationId xmlns:a16="http://schemas.microsoft.com/office/drawing/2014/main" id="{16DA6E46-BCD0-2EEF-4D0B-626DE7F179BB}"/>
              </a:ext>
            </a:extLst>
          </p:cNvPr>
          <p:cNvSpPr/>
          <p:nvPr/>
        </p:nvSpPr>
        <p:spPr>
          <a:xfrm>
            <a:off x="9381851" y="1860300"/>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Financial Calculations</a:t>
            </a:r>
          </a:p>
        </p:txBody>
      </p:sp>
      <p:sp>
        <p:nvSpPr>
          <p:cNvPr id="6" name="Rectangle: Rounded Corners 5">
            <a:hlinkClick r:id="rId5" action="ppaction://hlinksldjump"/>
            <a:extLst>
              <a:ext uri="{FF2B5EF4-FFF2-40B4-BE49-F238E27FC236}">
                <a16:creationId xmlns:a16="http://schemas.microsoft.com/office/drawing/2014/main" id="{0C42F795-42E7-ECE7-18F4-31B6A44A8B0A}"/>
              </a:ext>
            </a:extLst>
          </p:cNvPr>
          <p:cNvSpPr/>
          <p:nvPr/>
        </p:nvSpPr>
        <p:spPr>
          <a:xfrm>
            <a:off x="1667295" y="4010549"/>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Extended Risks</a:t>
            </a:r>
          </a:p>
        </p:txBody>
      </p:sp>
      <p:sp>
        <p:nvSpPr>
          <p:cNvPr id="7" name="Rectangle: Rounded Corners 6">
            <a:hlinkClick r:id="rId6" action="ppaction://hlinksldjump"/>
            <a:extLst>
              <a:ext uri="{FF2B5EF4-FFF2-40B4-BE49-F238E27FC236}">
                <a16:creationId xmlns:a16="http://schemas.microsoft.com/office/drawing/2014/main" id="{385593E2-54CF-EBE8-3E1E-CC67F55041B4}"/>
              </a:ext>
            </a:extLst>
          </p:cNvPr>
          <p:cNvSpPr/>
          <p:nvPr/>
        </p:nvSpPr>
        <p:spPr>
          <a:xfrm>
            <a:off x="4767696" y="4010549"/>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Issue Tree</a:t>
            </a:r>
          </a:p>
        </p:txBody>
      </p:sp>
      <p:sp>
        <p:nvSpPr>
          <p:cNvPr id="8" name="Rectangle: Rounded Corners 7">
            <a:hlinkClick r:id="rId7" action="ppaction://hlinksldjump"/>
            <a:extLst>
              <a:ext uri="{FF2B5EF4-FFF2-40B4-BE49-F238E27FC236}">
                <a16:creationId xmlns:a16="http://schemas.microsoft.com/office/drawing/2014/main" id="{2F564A50-419A-71E6-428B-CEFCF25A465F}"/>
              </a:ext>
            </a:extLst>
          </p:cNvPr>
          <p:cNvSpPr/>
          <p:nvPr/>
        </p:nvSpPr>
        <p:spPr>
          <a:xfrm>
            <a:off x="7868096" y="4010549"/>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Sources</a:t>
            </a:r>
          </a:p>
        </p:txBody>
      </p:sp>
      <p:sp>
        <p:nvSpPr>
          <p:cNvPr id="14" name="Rectangle: Rounded Corners 13">
            <a:hlinkClick r:id="rId8" action="ppaction://hlinksldjump"/>
            <a:extLst>
              <a:ext uri="{FF2B5EF4-FFF2-40B4-BE49-F238E27FC236}">
                <a16:creationId xmlns:a16="http://schemas.microsoft.com/office/drawing/2014/main" id="{24BFD081-B262-F39E-6662-CD014C182F15}"/>
              </a:ext>
            </a:extLst>
          </p:cNvPr>
          <p:cNvSpPr/>
          <p:nvPr/>
        </p:nvSpPr>
        <p:spPr>
          <a:xfrm>
            <a:off x="80648" y="1860300"/>
            <a:ext cx="2734963" cy="1729946"/>
          </a:xfrm>
          <a:prstGeom prst="roundRect">
            <a:avLst/>
          </a:prstGeom>
          <a:solidFill>
            <a:srgbClr val="DDEA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Case Assumptions</a:t>
            </a:r>
          </a:p>
        </p:txBody>
      </p:sp>
    </p:spTree>
    <p:extLst>
      <p:ext uri="{BB962C8B-B14F-4D97-AF65-F5344CB8AC3E}">
        <p14:creationId xmlns:p14="http://schemas.microsoft.com/office/powerpoint/2010/main" val="4068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75780B-885C-F585-6D80-2432302F3EDA}"/>
              </a:ext>
            </a:extLst>
          </p:cNvPr>
          <p:cNvSpPr>
            <a:spLocks noGrp="1"/>
          </p:cNvSpPr>
          <p:nvPr>
            <p:ph type="sldNum" sz="quarter" idx="12"/>
          </p:nvPr>
        </p:nvSpPr>
        <p:spPr/>
        <p:txBody>
          <a:bodyPr/>
          <a:lstStyle/>
          <a:p>
            <a:fld id="{85CA3A30-BCB1-4BB9-8DA8-B7CB8DA1EBB6}" type="slidenum">
              <a:rPr lang="en-US" smtClean="0"/>
              <a:t>16</a:t>
            </a:fld>
            <a:endParaRPr lang="en-US"/>
          </a:p>
        </p:txBody>
      </p:sp>
      <p:sp>
        <p:nvSpPr>
          <p:cNvPr id="3" name="Title 2">
            <a:extLst>
              <a:ext uri="{FF2B5EF4-FFF2-40B4-BE49-F238E27FC236}">
                <a16:creationId xmlns:a16="http://schemas.microsoft.com/office/drawing/2014/main" id="{2D6FFD14-4CA5-EF1E-C3A3-2B3967A4834D}"/>
              </a:ext>
            </a:extLst>
          </p:cNvPr>
          <p:cNvSpPr>
            <a:spLocks noGrp="1"/>
          </p:cNvSpPr>
          <p:nvPr>
            <p:ph type="title"/>
          </p:nvPr>
        </p:nvSpPr>
        <p:spPr/>
        <p:txBody>
          <a:bodyPr/>
          <a:lstStyle/>
          <a:p>
            <a:r>
              <a:rPr lang="en-US"/>
              <a:t>TeamViewer Case Assumptions</a:t>
            </a:r>
          </a:p>
        </p:txBody>
      </p:sp>
      <p:graphicFrame>
        <p:nvGraphicFramePr>
          <p:cNvPr id="5" name="Table 4">
            <a:extLst>
              <a:ext uri="{FF2B5EF4-FFF2-40B4-BE49-F238E27FC236}">
                <a16:creationId xmlns:a16="http://schemas.microsoft.com/office/drawing/2014/main" id="{22EC6A27-CA8C-5D56-5B17-8DD32C67846E}"/>
              </a:ext>
            </a:extLst>
          </p:cNvPr>
          <p:cNvGraphicFramePr>
            <a:graphicFrameLocks noGrp="1"/>
          </p:cNvGraphicFramePr>
          <p:nvPr>
            <p:extLst>
              <p:ext uri="{D42A27DB-BD31-4B8C-83A1-F6EECF244321}">
                <p14:modId xmlns:p14="http://schemas.microsoft.com/office/powerpoint/2010/main" val="315782534"/>
              </p:ext>
            </p:extLst>
          </p:nvPr>
        </p:nvGraphicFramePr>
        <p:xfrm>
          <a:off x="365945" y="1832798"/>
          <a:ext cx="11398310" cy="1113124"/>
        </p:xfrm>
        <a:graphic>
          <a:graphicData uri="http://schemas.openxmlformats.org/drawingml/2006/table">
            <a:tbl>
              <a:tblPr firstRow="1" bandRow="1">
                <a:tableStyleId>{3B4B98B0-60AC-42C2-AFA5-B58CD77FA1E5}</a:tableStyleId>
              </a:tblPr>
              <a:tblGrid>
                <a:gridCol w="11398310">
                  <a:extLst>
                    <a:ext uri="{9D8B030D-6E8A-4147-A177-3AD203B41FA5}">
                      <a16:colId xmlns:a16="http://schemas.microsoft.com/office/drawing/2014/main" val="714696955"/>
                    </a:ext>
                  </a:extLst>
                </a:gridCol>
              </a:tblGrid>
              <a:tr h="1113124">
                <a:tc>
                  <a:txBody>
                    <a:bodyPr/>
                    <a:lstStyle/>
                    <a:p>
                      <a:pPr marL="0" marR="0" lvl="0" indent="0" algn="l">
                        <a:lnSpc>
                          <a:spcPct val="100000"/>
                        </a:lnSpc>
                        <a:spcBef>
                          <a:spcPts val="0"/>
                        </a:spcBef>
                        <a:spcAft>
                          <a:spcPts val="0"/>
                        </a:spcAft>
                        <a:buNone/>
                      </a:pPr>
                      <a:r>
                        <a:rPr lang="en-US"/>
                        <a:t>Assumption: </a:t>
                      </a:r>
                      <a:r>
                        <a:rPr lang="en-US" b="0"/>
                        <a:t>APT29 used a Spear Phishing attack through email to compromise an employee account. We are assuming this because most related incidents involving this group have been through this method.</a:t>
                      </a:r>
                    </a:p>
                    <a:p>
                      <a:pPr marL="0" marR="0" lvl="0" indent="0" algn="l">
                        <a:lnSpc>
                          <a:spcPct val="100000"/>
                        </a:lnSpc>
                        <a:spcBef>
                          <a:spcPts val="0"/>
                        </a:spcBef>
                        <a:spcAft>
                          <a:spcPts val="0"/>
                        </a:spcAft>
                        <a:buNone/>
                      </a:pPr>
                      <a:r>
                        <a:rPr lang="en-US" b="1"/>
                        <a:t>Source: </a:t>
                      </a:r>
                      <a:r>
                        <a:rPr lang="en-US">
                          <a:hlinkClick r:id="rId2"/>
                        </a:rPr>
                        <a:t>APT29 Spearphishing Campaign Targets Thousands with RDP Files - Infosecurity Magazine</a:t>
                      </a:r>
                      <a:endParaRPr 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graphicFrame>
        <p:nvGraphicFramePr>
          <p:cNvPr id="6" name="Table 5">
            <a:extLst>
              <a:ext uri="{FF2B5EF4-FFF2-40B4-BE49-F238E27FC236}">
                <a16:creationId xmlns:a16="http://schemas.microsoft.com/office/drawing/2014/main" id="{2674C8EC-AF7C-2B68-4641-09978E0E2490}"/>
              </a:ext>
            </a:extLst>
          </p:cNvPr>
          <p:cNvGraphicFramePr>
            <a:graphicFrameLocks noGrp="1"/>
          </p:cNvGraphicFramePr>
          <p:nvPr>
            <p:extLst>
              <p:ext uri="{D42A27DB-BD31-4B8C-83A1-F6EECF244321}">
                <p14:modId xmlns:p14="http://schemas.microsoft.com/office/powerpoint/2010/main" val="2931482821"/>
              </p:ext>
            </p:extLst>
          </p:nvPr>
        </p:nvGraphicFramePr>
        <p:xfrm>
          <a:off x="365945" y="3219839"/>
          <a:ext cx="11402945" cy="806595"/>
        </p:xfrm>
        <a:graphic>
          <a:graphicData uri="http://schemas.openxmlformats.org/drawingml/2006/table">
            <a:tbl>
              <a:tblPr firstRow="1" bandRow="1">
                <a:tableStyleId>{3B4B98B0-60AC-42C2-AFA5-B58CD77FA1E5}</a:tableStyleId>
              </a:tblPr>
              <a:tblGrid>
                <a:gridCol w="11402945">
                  <a:extLst>
                    <a:ext uri="{9D8B030D-6E8A-4147-A177-3AD203B41FA5}">
                      <a16:colId xmlns:a16="http://schemas.microsoft.com/office/drawing/2014/main" val="714696955"/>
                    </a:ext>
                  </a:extLst>
                </a:gridCol>
              </a:tblGrid>
              <a:tr h="806595">
                <a:tc>
                  <a:txBody>
                    <a:bodyPr/>
                    <a:lstStyle/>
                    <a:p>
                      <a:pPr marL="0" marR="0" lvl="0" indent="0" algn="l">
                        <a:lnSpc>
                          <a:spcPct val="100000"/>
                        </a:lnSpc>
                        <a:spcBef>
                          <a:spcPts val="0"/>
                        </a:spcBef>
                        <a:spcAft>
                          <a:spcPts val="0"/>
                        </a:spcAft>
                        <a:buNone/>
                      </a:pPr>
                      <a:r>
                        <a:rPr lang="en-US"/>
                        <a:t>Assumption: </a:t>
                      </a:r>
                      <a:r>
                        <a:rPr lang="en-US" b="0"/>
                        <a:t>TeamViewer currently has multifactor authentication with push notification abilities but not password confirmation to authenticate. We are assuming that this needs to be hardened for effective use.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graphicFrame>
        <p:nvGraphicFramePr>
          <p:cNvPr id="7" name="Table 6">
            <a:extLst>
              <a:ext uri="{FF2B5EF4-FFF2-40B4-BE49-F238E27FC236}">
                <a16:creationId xmlns:a16="http://schemas.microsoft.com/office/drawing/2014/main" id="{BEECDE5C-1D9B-0830-D574-18FD6C4AD4E1}"/>
              </a:ext>
            </a:extLst>
          </p:cNvPr>
          <p:cNvGraphicFramePr>
            <a:graphicFrameLocks noGrp="1"/>
          </p:cNvGraphicFramePr>
          <p:nvPr>
            <p:extLst>
              <p:ext uri="{D42A27DB-BD31-4B8C-83A1-F6EECF244321}">
                <p14:modId xmlns:p14="http://schemas.microsoft.com/office/powerpoint/2010/main" val="167874061"/>
              </p:ext>
            </p:extLst>
          </p:nvPr>
        </p:nvGraphicFramePr>
        <p:xfrm>
          <a:off x="361310" y="4241755"/>
          <a:ext cx="11402945" cy="806595"/>
        </p:xfrm>
        <a:graphic>
          <a:graphicData uri="http://schemas.openxmlformats.org/drawingml/2006/table">
            <a:tbl>
              <a:tblPr firstRow="1" bandRow="1">
                <a:tableStyleId>{3B4B98B0-60AC-42C2-AFA5-B58CD77FA1E5}</a:tableStyleId>
              </a:tblPr>
              <a:tblGrid>
                <a:gridCol w="11402945">
                  <a:extLst>
                    <a:ext uri="{9D8B030D-6E8A-4147-A177-3AD203B41FA5}">
                      <a16:colId xmlns:a16="http://schemas.microsoft.com/office/drawing/2014/main" val="714696955"/>
                    </a:ext>
                  </a:extLst>
                </a:gridCol>
              </a:tblGrid>
              <a:tr h="806595">
                <a:tc>
                  <a:txBody>
                    <a:bodyPr/>
                    <a:lstStyle/>
                    <a:p>
                      <a:pPr marL="0" marR="0" lvl="0" indent="0" algn="l">
                        <a:lnSpc>
                          <a:spcPct val="100000"/>
                        </a:lnSpc>
                        <a:spcBef>
                          <a:spcPts val="0"/>
                        </a:spcBef>
                        <a:spcAft>
                          <a:spcPts val="0"/>
                        </a:spcAft>
                        <a:buNone/>
                      </a:pPr>
                      <a:r>
                        <a:rPr lang="en-US" sz="1800" b="1" i="0" u="none" strike="noStrike" noProof="0"/>
                        <a:t>Assumption: </a:t>
                      </a:r>
                      <a:r>
                        <a:rPr lang="en-US" sz="1800" b="0" i="0" u="none" strike="noStrike" noProof="0"/>
                        <a:t>The employee account that was hacked was a standard analyst or senior analyst and not an executive employee. This connects with our recommendation for least privileges.</a:t>
                      </a:r>
                      <a:endParaRPr lang="en-US" sz="1800" b="1" i="0" u="none" strike="noStrike"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graphicFrame>
        <p:nvGraphicFramePr>
          <p:cNvPr id="8" name="Table 7">
            <a:extLst>
              <a:ext uri="{FF2B5EF4-FFF2-40B4-BE49-F238E27FC236}">
                <a16:creationId xmlns:a16="http://schemas.microsoft.com/office/drawing/2014/main" id="{ED1CD986-0E28-791B-839B-8A093FA3327D}"/>
              </a:ext>
            </a:extLst>
          </p:cNvPr>
          <p:cNvGraphicFramePr>
            <a:graphicFrameLocks noGrp="1"/>
          </p:cNvGraphicFramePr>
          <p:nvPr>
            <p:extLst>
              <p:ext uri="{D42A27DB-BD31-4B8C-83A1-F6EECF244321}">
                <p14:modId xmlns:p14="http://schemas.microsoft.com/office/powerpoint/2010/main" val="931343496"/>
              </p:ext>
            </p:extLst>
          </p:nvPr>
        </p:nvGraphicFramePr>
        <p:xfrm>
          <a:off x="361310" y="5263671"/>
          <a:ext cx="11402945" cy="806595"/>
        </p:xfrm>
        <a:graphic>
          <a:graphicData uri="http://schemas.openxmlformats.org/drawingml/2006/table">
            <a:tbl>
              <a:tblPr firstRow="1" bandRow="1">
                <a:tableStyleId>{3B4B98B0-60AC-42C2-AFA5-B58CD77FA1E5}</a:tableStyleId>
              </a:tblPr>
              <a:tblGrid>
                <a:gridCol w="11402945">
                  <a:extLst>
                    <a:ext uri="{9D8B030D-6E8A-4147-A177-3AD203B41FA5}">
                      <a16:colId xmlns:a16="http://schemas.microsoft.com/office/drawing/2014/main" val="714696955"/>
                    </a:ext>
                  </a:extLst>
                </a:gridCol>
              </a:tblGrid>
              <a:tr h="806595">
                <a:tc>
                  <a:txBody>
                    <a:bodyPr/>
                    <a:lstStyle/>
                    <a:p>
                      <a:pPr marL="0" marR="0" lvl="0" indent="0" algn="l">
                        <a:lnSpc>
                          <a:spcPct val="100000"/>
                        </a:lnSpc>
                        <a:spcBef>
                          <a:spcPts val="0"/>
                        </a:spcBef>
                        <a:spcAft>
                          <a:spcPts val="0"/>
                        </a:spcAft>
                        <a:buNone/>
                      </a:pPr>
                      <a:r>
                        <a:rPr lang="en-US" sz="1800" b="1" i="0" u="none" strike="noStrike" noProof="0"/>
                        <a:t>Assumption: </a:t>
                      </a:r>
                      <a:r>
                        <a:rPr lang="en-US" sz="1800" b="0" i="0" u="none" strike="noStrike" noProof="0"/>
                        <a:t>There is least privileges currently set up, but it is not standardized or followed completely as shown in the case.</a:t>
                      </a:r>
                      <a:endParaRPr lang="en-US" sz="1800" b="1" i="0" u="none" strike="noStrike"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spTree>
    <p:extLst>
      <p:ext uri="{BB962C8B-B14F-4D97-AF65-F5344CB8AC3E}">
        <p14:creationId xmlns:p14="http://schemas.microsoft.com/office/powerpoint/2010/main" val="480308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76306-A554-7156-1B7B-399844F60B69}"/>
              </a:ext>
            </a:extLst>
          </p:cNvPr>
          <p:cNvSpPr>
            <a:spLocks noGrp="1"/>
          </p:cNvSpPr>
          <p:nvPr>
            <p:ph type="sldNum" sz="quarter" idx="12"/>
          </p:nvPr>
        </p:nvSpPr>
        <p:spPr/>
        <p:txBody>
          <a:bodyPr/>
          <a:lstStyle/>
          <a:p>
            <a:fld id="{85CA3A30-BCB1-4BB9-8DA8-B7CB8DA1EBB6}" type="slidenum">
              <a:rPr lang="en-US" smtClean="0"/>
              <a:pPr/>
              <a:t>17</a:t>
            </a:fld>
            <a:endParaRPr lang="en-US"/>
          </a:p>
        </p:txBody>
      </p:sp>
      <p:sp>
        <p:nvSpPr>
          <p:cNvPr id="2" name="Title 1">
            <a:extLst>
              <a:ext uri="{FF2B5EF4-FFF2-40B4-BE49-F238E27FC236}">
                <a16:creationId xmlns:a16="http://schemas.microsoft.com/office/drawing/2014/main" id="{27471BC4-E5FE-86CA-9403-4D6520A9CE09}"/>
              </a:ext>
            </a:extLst>
          </p:cNvPr>
          <p:cNvSpPr>
            <a:spLocks noGrp="1"/>
          </p:cNvSpPr>
          <p:nvPr>
            <p:ph type="title"/>
          </p:nvPr>
        </p:nvSpPr>
        <p:spPr/>
        <p:txBody>
          <a:bodyPr>
            <a:normAutofit/>
          </a:bodyPr>
          <a:lstStyle/>
          <a:p>
            <a:r>
              <a:rPr lang="en-US">
                <a:solidFill>
                  <a:schemeClr val="tx1"/>
                </a:solidFill>
              </a:rPr>
              <a:t>SANS Security Awareness Training and MITRE ATT&amp;CK: Masquerading and Domain Authentication</a:t>
            </a:r>
            <a:endParaRPr lang="en-US"/>
          </a:p>
        </p:txBody>
      </p:sp>
      <p:sp>
        <p:nvSpPr>
          <p:cNvPr id="6" name="Rectangle 5">
            <a:extLst>
              <a:ext uri="{FF2B5EF4-FFF2-40B4-BE49-F238E27FC236}">
                <a16:creationId xmlns:a16="http://schemas.microsoft.com/office/drawing/2014/main" id="{B8F48730-7AD8-DAD9-4193-17F5657CBE7D}"/>
              </a:ext>
            </a:extLst>
          </p:cNvPr>
          <p:cNvSpPr/>
          <p:nvPr/>
        </p:nvSpPr>
        <p:spPr>
          <a:xfrm>
            <a:off x="307362" y="1905642"/>
            <a:ext cx="4556632" cy="235131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0" i="0">
                <a:solidFill>
                  <a:srgbClr val="212529"/>
                </a:solidFill>
                <a:effectLst/>
              </a:rPr>
              <a:t>“Train users to recognize and handle suspicious email attachments. Emphasize the importance of caution when opening attachments from unknown or unexpected sources, even if they appear legitimate. Implement email warning banners to alert users about emails originating from outside the organization or containing attachments, reinforcing awareness and helping users identify potential spear phishing attempts.”</a:t>
            </a:r>
            <a:endParaRPr lang="en-US" sz="1600"/>
          </a:p>
        </p:txBody>
      </p:sp>
      <p:sp>
        <p:nvSpPr>
          <p:cNvPr id="7" name="Rectangle 6">
            <a:extLst>
              <a:ext uri="{FF2B5EF4-FFF2-40B4-BE49-F238E27FC236}">
                <a16:creationId xmlns:a16="http://schemas.microsoft.com/office/drawing/2014/main" id="{BE856D4F-CA93-9917-9B57-FBF0C99FA4FA}"/>
              </a:ext>
            </a:extLst>
          </p:cNvPr>
          <p:cNvSpPr/>
          <p:nvPr/>
        </p:nvSpPr>
        <p:spPr>
          <a:xfrm>
            <a:off x="307362" y="1544491"/>
            <a:ext cx="4556632" cy="361151"/>
          </a:xfrm>
          <a:prstGeom prst="rect">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MITRE ATT&amp;CK Domain Authentication</a:t>
            </a:r>
          </a:p>
        </p:txBody>
      </p:sp>
      <p:sp>
        <p:nvSpPr>
          <p:cNvPr id="8" name="Rectangle 7">
            <a:extLst>
              <a:ext uri="{FF2B5EF4-FFF2-40B4-BE49-F238E27FC236}">
                <a16:creationId xmlns:a16="http://schemas.microsoft.com/office/drawing/2014/main" id="{F12D186F-AFB0-22B5-D734-3C009D3F7F04}"/>
              </a:ext>
            </a:extLst>
          </p:cNvPr>
          <p:cNvSpPr/>
          <p:nvPr/>
        </p:nvSpPr>
        <p:spPr>
          <a:xfrm>
            <a:off x="299678" y="4795477"/>
            <a:ext cx="4556632" cy="115260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0" i="0">
                <a:solidFill>
                  <a:srgbClr val="212529"/>
                </a:solidFill>
                <a:effectLst/>
              </a:rPr>
              <a:t>“Train users not to open email attachments or click unknown links (URLs). Such training fosters more secure habits within your organization and will limit many of the risks.”</a:t>
            </a:r>
            <a:endParaRPr lang="en-US" sz="1600"/>
          </a:p>
        </p:txBody>
      </p:sp>
      <p:sp>
        <p:nvSpPr>
          <p:cNvPr id="9" name="Rectangle 8">
            <a:extLst>
              <a:ext uri="{FF2B5EF4-FFF2-40B4-BE49-F238E27FC236}">
                <a16:creationId xmlns:a16="http://schemas.microsoft.com/office/drawing/2014/main" id="{76063E11-AD2D-5F7B-7981-A4BACCD5E3EC}"/>
              </a:ext>
            </a:extLst>
          </p:cNvPr>
          <p:cNvSpPr/>
          <p:nvPr/>
        </p:nvSpPr>
        <p:spPr>
          <a:xfrm>
            <a:off x="299678" y="4434326"/>
            <a:ext cx="4556632" cy="361151"/>
          </a:xfrm>
          <a:prstGeom prst="rect">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MITRE ATT&amp;CK Masquerading</a:t>
            </a:r>
          </a:p>
        </p:txBody>
      </p:sp>
      <p:sp>
        <p:nvSpPr>
          <p:cNvPr id="10" name="Arrow: Right 9">
            <a:extLst>
              <a:ext uri="{FF2B5EF4-FFF2-40B4-BE49-F238E27FC236}">
                <a16:creationId xmlns:a16="http://schemas.microsoft.com/office/drawing/2014/main" id="{9DBE8013-4B68-B29B-BFC1-C206FB7A1885}"/>
              </a:ext>
            </a:extLst>
          </p:cNvPr>
          <p:cNvSpPr/>
          <p:nvPr/>
        </p:nvSpPr>
        <p:spPr>
          <a:xfrm>
            <a:off x="5237312" y="3520184"/>
            <a:ext cx="1211516" cy="673112"/>
          </a:xfrm>
          <a:prstGeom prst="rightArrow">
            <a:avLst/>
          </a:prstGeom>
          <a:solidFill>
            <a:srgbClr val="5B9B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2AAC4F-3A44-5676-F012-4C8601D9B83D}"/>
              </a:ext>
            </a:extLst>
          </p:cNvPr>
          <p:cNvSpPr/>
          <p:nvPr/>
        </p:nvSpPr>
        <p:spPr>
          <a:xfrm>
            <a:off x="6829829" y="3245973"/>
            <a:ext cx="4556632" cy="189464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0" i="0">
                <a:solidFill>
                  <a:schemeClr val="tx1"/>
                </a:solidFill>
                <a:effectLst/>
              </a:rPr>
              <a:t>“SANS is the most trusted and largest source for information security awareness training and security certification in the world. Leverage our best-in-class Security Awareness solutions to transform your organization’s ability to measure and manage human risk.”</a:t>
            </a:r>
            <a:endParaRPr lang="en-US" sz="1600">
              <a:solidFill>
                <a:schemeClr val="tx1"/>
              </a:solidFill>
            </a:endParaRPr>
          </a:p>
        </p:txBody>
      </p:sp>
      <p:sp>
        <p:nvSpPr>
          <p:cNvPr id="12" name="Rectangle 11">
            <a:extLst>
              <a:ext uri="{FF2B5EF4-FFF2-40B4-BE49-F238E27FC236}">
                <a16:creationId xmlns:a16="http://schemas.microsoft.com/office/drawing/2014/main" id="{E6AA7147-8672-E2A5-FE7C-4ADDB77635A6}"/>
              </a:ext>
            </a:extLst>
          </p:cNvPr>
          <p:cNvSpPr/>
          <p:nvPr/>
        </p:nvSpPr>
        <p:spPr>
          <a:xfrm>
            <a:off x="6829829" y="2572860"/>
            <a:ext cx="4556632" cy="673112"/>
          </a:xfrm>
          <a:prstGeom prst="rect">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SANS Security Awareness Training</a:t>
            </a:r>
          </a:p>
        </p:txBody>
      </p:sp>
    </p:spTree>
    <p:extLst>
      <p:ext uri="{BB962C8B-B14F-4D97-AF65-F5344CB8AC3E}">
        <p14:creationId xmlns:p14="http://schemas.microsoft.com/office/powerpoint/2010/main" val="452744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A43FCEF-1F1C-E01C-4075-4088DA25D818}"/>
              </a:ext>
            </a:extLst>
          </p:cNvPr>
          <p:cNvSpPr>
            <a:spLocks noGrp="1"/>
          </p:cNvSpPr>
          <p:nvPr>
            <p:ph type="sldNum" sz="quarter" idx="12"/>
          </p:nvPr>
        </p:nvSpPr>
        <p:spPr/>
        <p:txBody>
          <a:bodyPr/>
          <a:lstStyle/>
          <a:p>
            <a:fld id="{85CA3A30-BCB1-4BB9-8DA8-B7CB8DA1EBB6}" type="slidenum">
              <a:rPr lang="en-US" smtClean="0"/>
              <a:pPr/>
              <a:t>18</a:t>
            </a:fld>
            <a:endParaRPr lang="en-US"/>
          </a:p>
        </p:txBody>
      </p:sp>
      <p:sp>
        <p:nvSpPr>
          <p:cNvPr id="2" name="Title 1">
            <a:extLst>
              <a:ext uri="{FF2B5EF4-FFF2-40B4-BE49-F238E27FC236}">
                <a16:creationId xmlns:a16="http://schemas.microsoft.com/office/drawing/2014/main" id="{77C971D9-8C96-1A78-1CDA-802F09355963}"/>
              </a:ext>
            </a:extLst>
          </p:cNvPr>
          <p:cNvSpPr>
            <a:spLocks noGrp="1"/>
          </p:cNvSpPr>
          <p:nvPr>
            <p:ph type="title"/>
          </p:nvPr>
        </p:nvSpPr>
        <p:spPr/>
        <p:txBody>
          <a:bodyPr/>
          <a:lstStyle/>
          <a:p>
            <a:r>
              <a:rPr lang="en-US"/>
              <a:t>Financial Assumptions</a:t>
            </a:r>
          </a:p>
        </p:txBody>
      </p:sp>
      <p:sp>
        <p:nvSpPr>
          <p:cNvPr id="3" name="Content Placeholder 2">
            <a:extLst>
              <a:ext uri="{FF2B5EF4-FFF2-40B4-BE49-F238E27FC236}">
                <a16:creationId xmlns:a16="http://schemas.microsoft.com/office/drawing/2014/main" id="{F83AEE0A-1C33-73F8-8728-C3D38857559F}"/>
              </a:ext>
            </a:extLst>
          </p:cNvPr>
          <p:cNvSpPr>
            <a:spLocks noGrp="1"/>
          </p:cNvSpPr>
          <p:nvPr>
            <p:ph idx="4294967295"/>
          </p:nvPr>
        </p:nvSpPr>
        <p:spPr>
          <a:xfrm>
            <a:off x="0" y="1387475"/>
            <a:ext cx="10515600" cy="4351338"/>
          </a:xfrm>
        </p:spPr>
        <p:txBody>
          <a:bodyPr vert="horz" lIns="91440" tIns="45720" rIns="91440" bIns="45720" rtlCol="0" anchor="t">
            <a:normAutofit lnSpcReduction="10000"/>
          </a:bodyPr>
          <a:lstStyle/>
          <a:p>
            <a:r>
              <a:rPr lang="en-US" sz="1200"/>
              <a:t>A 2024 analysis by </a:t>
            </a:r>
            <a:r>
              <a:rPr lang="en-US" sz="1200" err="1"/>
              <a:t>CanIPhish</a:t>
            </a:r>
            <a:r>
              <a:rPr lang="en-US" sz="1200"/>
              <a:t> estimates SANS security awareness training at about $2 per employee per month. For 1,500 employees, this would total roughly $36,000 annually</a:t>
            </a:r>
            <a:endParaRPr lang="en-US" sz="1200">
              <a:cs typeface="Calibri"/>
            </a:endParaRPr>
          </a:p>
          <a:p>
            <a:r>
              <a:rPr lang="en-US" sz="1200"/>
              <a:t>A 2024 estimate from </a:t>
            </a:r>
            <a:r>
              <a:rPr lang="en-US" sz="1200" err="1"/>
              <a:t>ITQlick</a:t>
            </a:r>
            <a:r>
              <a:rPr lang="en-US" sz="1200"/>
              <a:t> suggests Zscaler pricing at around $2.40 per user per month, totaling roughly $43,200 annually for 1,500 employees. (</a:t>
            </a:r>
            <a:r>
              <a:rPr lang="en-US" sz="1200">
                <a:hlinkClick r:id="rId2"/>
              </a:rPr>
              <a:t>itqlick.com</a:t>
            </a:r>
            <a:r>
              <a:rPr lang="en-US" sz="1200"/>
              <a:t>)</a:t>
            </a:r>
            <a:endParaRPr lang="en-US" sz="1200">
              <a:cs typeface="Calibri"/>
            </a:endParaRPr>
          </a:p>
          <a:p>
            <a:r>
              <a:rPr lang="en-US" sz="1200" b="1"/>
              <a:t>Potential Savings:</a:t>
            </a:r>
            <a:r>
              <a:rPr lang="en-US" sz="1200"/>
              <a:t> Implementing security awareness training and advanced security measures can reduce the likelihood and impact of breaches. Even a 10% reduction equates to approximately $488,000 in savings.</a:t>
            </a:r>
            <a:endParaRPr lang="en-US" sz="1200">
              <a:cs typeface="Calibri"/>
            </a:endParaRPr>
          </a:p>
          <a:p>
            <a:r>
              <a:rPr lang="en-US" sz="1200" b="1"/>
              <a:t>Potential Savings:</a:t>
            </a:r>
            <a:r>
              <a:rPr lang="en-US" sz="1200"/>
              <a:t> By preventing incidents, employees remain productive. If a breach causes a 1% productivity loss across 1,000 employees with an average salary of $70,000, the annual savings from prevention would be around $700,000.</a:t>
            </a:r>
            <a:endParaRPr lang="en-US" sz="1200">
              <a:cs typeface="Calibri"/>
            </a:endParaRPr>
          </a:p>
          <a:p>
            <a:r>
              <a:rPr lang="en-US" sz="1200">
                <a:cs typeface="Calibri"/>
              </a:rPr>
              <a:t>Provide YubiKey 5C NFC to 1200 employees who are not managers and do not require access to sensitive information. Other 300 managers or those who need higher level of access will receive YubiKey C Bio </a:t>
            </a:r>
            <a:r>
              <a:rPr lang="en-US" sz="1200">
                <a:ea typeface="+mn-lt"/>
                <a:cs typeface="+mn-lt"/>
                <a:hlinkClick r:id="rId3"/>
              </a:rPr>
              <a:t>Buy YubiKeys at Yubico.com | Shop hardware authentication security keys</a:t>
            </a:r>
            <a:endParaRPr lang="en-US" sz="1200">
              <a:cs typeface="Calibri"/>
            </a:endParaRPr>
          </a:p>
          <a:p>
            <a:r>
              <a:rPr lang="en-US" sz="1200">
                <a:ea typeface="+mn-lt"/>
                <a:cs typeface="+mn-lt"/>
              </a:rPr>
              <a:t>Deploying a secure cryptographic authentication infrastructure requires investment in compatible servers and potentially upgrading existing legacy systems </a:t>
            </a:r>
            <a:r>
              <a:rPr lang="en-US" sz="1200">
                <a:ea typeface="+mn-lt"/>
                <a:cs typeface="+mn-lt"/>
                <a:hlinkClick r:id="rId4"/>
              </a:rPr>
              <a:t>What Is FIDO2 &amp; How Does FIDO Authentication Work?</a:t>
            </a:r>
            <a:endParaRPr lang="en-US" sz="1200">
              <a:cs typeface="Calibri"/>
            </a:endParaRPr>
          </a:p>
          <a:p>
            <a:r>
              <a:rPr lang="en-US" sz="1200">
                <a:ea typeface="+mn-lt"/>
                <a:cs typeface="+mn-lt"/>
              </a:rPr>
              <a:t>Annual costs for support contracts, maintenance of servers, and software updates related to the cryptographic infrastructure; 10–15% of the initial setup cost </a:t>
            </a:r>
            <a:r>
              <a:rPr lang="en-US" sz="1200" err="1">
                <a:ea typeface="+mn-lt"/>
                <a:cs typeface="+mn-lt"/>
                <a:hlinkClick r:id="rId5"/>
              </a:rPr>
              <a:t>Cost</a:t>
            </a:r>
            <a:r>
              <a:rPr lang="en-US" sz="1200">
                <a:ea typeface="+mn-lt"/>
                <a:cs typeface="+mn-lt"/>
                <a:hlinkClick r:id="rId5"/>
              </a:rPr>
              <a:t> of Multi-Factor Authentication: Is It Worth the Price? - 1Kosmos</a:t>
            </a:r>
            <a:endParaRPr lang="en-US" sz="1200">
              <a:cs typeface="Calibri"/>
            </a:endParaRPr>
          </a:p>
          <a:p>
            <a:r>
              <a:rPr lang="en-US" sz="1200">
                <a:ea typeface="+mn-lt"/>
                <a:cs typeface="+mn-lt"/>
              </a:rPr>
              <a:t>Replacing lost or damaged tokens and managing inventory (e.g., for employees leaving or joining); 5–10% of the initial token purchase annually </a:t>
            </a:r>
            <a:r>
              <a:rPr lang="en-US" sz="1200">
                <a:ea typeface="+mn-lt"/>
                <a:cs typeface="+mn-lt"/>
                <a:hlinkClick r:id="rId5"/>
              </a:rPr>
              <a:t>Cost of Multi-Factor Authentication: Is It Worth the Price? - 1Kosmos</a:t>
            </a:r>
            <a:endParaRPr lang="en-US" sz="1200">
              <a:ea typeface="+mn-lt"/>
              <a:cs typeface="+mn-lt"/>
            </a:endParaRPr>
          </a:p>
          <a:p>
            <a:r>
              <a:rPr lang="en-US" sz="1200">
                <a:ea typeface="+mn-lt"/>
                <a:cs typeface="+mn-lt"/>
              </a:rPr>
              <a:t>FIDO2 compatibility upgrade would cost $250,000</a:t>
            </a:r>
          </a:p>
          <a:p>
            <a:r>
              <a:rPr lang="en-US" sz="1200">
                <a:ea typeface="+mn-lt"/>
                <a:cs typeface="+mn-lt"/>
              </a:rPr>
              <a:t>SIEM software’s initial cost would be $200,000</a:t>
            </a:r>
          </a:p>
          <a:p>
            <a:r>
              <a:rPr lang="en-US" sz="1200">
                <a:ea typeface="+mn-lt"/>
                <a:cs typeface="+mn-lt"/>
              </a:rPr>
              <a:t>TeamViewer handle maximum 300GB of logs per day</a:t>
            </a:r>
            <a:endParaRPr lang="en-US" sz="1200">
              <a:cs typeface="Calibri"/>
            </a:endParaRPr>
          </a:p>
          <a:p>
            <a:r>
              <a:rPr lang="en-US" altLang="ko-KR" sz="1000">
                <a:hlinkClick r:id="rId6"/>
              </a:rPr>
              <a:t>Salary: Cyber Security Auditor (Nov, 2024) United States</a:t>
            </a:r>
            <a:endParaRPr lang="en-US" altLang="ko-KR" sz="1000"/>
          </a:p>
          <a:p>
            <a:endParaRPr lang="en-US" sz="1200">
              <a:cs typeface="Calibri"/>
            </a:endParaRPr>
          </a:p>
          <a:p>
            <a:endParaRPr lang="en-US" sz="1200">
              <a:cs typeface="Calibri"/>
            </a:endParaRPr>
          </a:p>
          <a:p>
            <a:pPr marL="0" indent="0">
              <a:buNone/>
            </a:pPr>
            <a:endParaRPr lang="en-US" sz="1200">
              <a:cs typeface="Calibri"/>
            </a:endParaRPr>
          </a:p>
          <a:p>
            <a:endParaRPr lang="en-US" sz="1200">
              <a:cs typeface="Calibri"/>
            </a:endParaRPr>
          </a:p>
        </p:txBody>
      </p:sp>
    </p:spTree>
    <p:extLst>
      <p:ext uri="{BB962C8B-B14F-4D97-AF65-F5344CB8AC3E}">
        <p14:creationId xmlns:p14="http://schemas.microsoft.com/office/powerpoint/2010/main" val="398927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17D10D-8F9A-017A-32B3-49F8F936A8B2}"/>
              </a:ext>
            </a:extLst>
          </p:cNvPr>
          <p:cNvSpPr>
            <a:spLocks noGrp="1"/>
          </p:cNvSpPr>
          <p:nvPr>
            <p:ph type="sldNum" sz="quarter" idx="12"/>
          </p:nvPr>
        </p:nvSpPr>
        <p:spPr/>
        <p:txBody>
          <a:bodyPr/>
          <a:lstStyle/>
          <a:p>
            <a:fld id="{85CA3A30-BCB1-4BB9-8DA8-B7CB8DA1EBB6}" type="slidenum">
              <a:rPr lang="en-US" smtClean="0"/>
              <a:pPr/>
              <a:t>19</a:t>
            </a:fld>
            <a:endParaRPr lang="en-US"/>
          </a:p>
        </p:txBody>
      </p:sp>
      <p:sp>
        <p:nvSpPr>
          <p:cNvPr id="2" name="Title 1">
            <a:extLst>
              <a:ext uri="{FF2B5EF4-FFF2-40B4-BE49-F238E27FC236}">
                <a16:creationId xmlns:a16="http://schemas.microsoft.com/office/drawing/2014/main" id="{1BA1DF05-AE31-AB0B-396A-97D7C8187506}"/>
              </a:ext>
            </a:extLst>
          </p:cNvPr>
          <p:cNvSpPr>
            <a:spLocks noGrp="1"/>
          </p:cNvSpPr>
          <p:nvPr>
            <p:ph type="title"/>
          </p:nvPr>
        </p:nvSpPr>
        <p:spPr/>
        <p:txBody>
          <a:bodyPr/>
          <a:lstStyle/>
          <a:p>
            <a:r>
              <a:rPr lang="en-US"/>
              <a:t>Financial Calculations</a:t>
            </a:r>
          </a:p>
        </p:txBody>
      </p:sp>
      <p:pic>
        <p:nvPicPr>
          <p:cNvPr id="3" name="Picture 2">
            <a:extLst>
              <a:ext uri="{FF2B5EF4-FFF2-40B4-BE49-F238E27FC236}">
                <a16:creationId xmlns:a16="http://schemas.microsoft.com/office/drawing/2014/main" id="{21CBE3AE-12A4-40C0-C5D3-6B74B9056C4F}"/>
              </a:ext>
            </a:extLst>
          </p:cNvPr>
          <p:cNvPicPr>
            <a:picLocks noChangeAspect="1"/>
          </p:cNvPicPr>
          <p:nvPr/>
        </p:nvPicPr>
        <p:blipFill>
          <a:blip r:embed="rId2"/>
          <a:srcRect r="642"/>
          <a:stretch/>
        </p:blipFill>
        <p:spPr>
          <a:xfrm>
            <a:off x="0" y="1193800"/>
            <a:ext cx="11489635" cy="4852897"/>
          </a:xfrm>
          <a:prstGeom prst="rect">
            <a:avLst/>
          </a:prstGeom>
        </p:spPr>
      </p:pic>
    </p:spTree>
    <p:extLst>
      <p:ext uri="{BB962C8B-B14F-4D97-AF65-F5344CB8AC3E}">
        <p14:creationId xmlns:p14="http://schemas.microsoft.com/office/powerpoint/2010/main" val="3567959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1000-0998-0A8A-388A-72354009CED6}"/>
              </a:ext>
            </a:extLst>
          </p:cNvPr>
          <p:cNvSpPr>
            <a:spLocks noGrp="1"/>
          </p:cNvSpPr>
          <p:nvPr>
            <p:ph type="title"/>
          </p:nvPr>
        </p:nvSpPr>
        <p:spPr/>
        <p:txBody>
          <a:bodyPr/>
          <a:lstStyle/>
          <a:p>
            <a:r>
              <a:rPr lang="en-US"/>
              <a:t>Agenda</a:t>
            </a:r>
          </a:p>
        </p:txBody>
      </p:sp>
      <p:sp>
        <p:nvSpPr>
          <p:cNvPr id="3" name="Google Shape;610;p29">
            <a:extLst>
              <a:ext uri="{FF2B5EF4-FFF2-40B4-BE49-F238E27FC236}">
                <a16:creationId xmlns:a16="http://schemas.microsoft.com/office/drawing/2014/main" id="{AD141D1A-A57C-B433-996C-B7D2CF351748}"/>
              </a:ext>
            </a:extLst>
          </p:cNvPr>
          <p:cNvSpPr txBox="1">
            <a:spLocks/>
          </p:cNvSpPr>
          <p:nvPr/>
        </p:nvSpPr>
        <p:spPr>
          <a:xfrm>
            <a:off x="1092352" y="4261933"/>
            <a:ext cx="5530870" cy="515358"/>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2200" b="0" i="0" u="none" strike="noStrike" cap="none">
                <a:solidFill>
                  <a:schemeClr val="dk1"/>
                </a:solidFill>
                <a:latin typeface="Poppins"/>
                <a:ea typeface="Poppins"/>
                <a:cs typeface="Poppins"/>
                <a:sym typeface="Poppins"/>
              </a:defRPr>
            </a:lvl1pPr>
            <a:lvl2pPr marL="914400" marR="0" lvl="1"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pPr marL="0" indent="0"/>
            <a:r>
              <a:rPr lang="en" sz="3000">
                <a:solidFill>
                  <a:srgbClr val="000000"/>
                </a:solidFill>
                <a:latin typeface="+mn-lt"/>
                <a:ea typeface="Calibri" panose="020F0502020204030204" pitchFamily="34" charset="0"/>
                <a:cs typeface="Calibri" panose="020F0502020204030204" pitchFamily="34" charset="0"/>
              </a:rPr>
              <a:t>Risks and Mitigation</a:t>
            </a:r>
            <a:endParaRPr lang="en-US" sz="3000">
              <a:solidFill>
                <a:srgbClr val="000000"/>
              </a:solidFill>
              <a:latin typeface="+mn-lt"/>
              <a:ea typeface="Calibri" panose="020F0502020204030204" pitchFamily="34" charset="0"/>
              <a:cs typeface="Calibri" panose="020F0502020204030204" pitchFamily="34" charset="0"/>
            </a:endParaRPr>
          </a:p>
        </p:txBody>
      </p:sp>
      <p:sp>
        <p:nvSpPr>
          <p:cNvPr id="59" name="Google Shape;601;p29">
            <a:extLst>
              <a:ext uri="{FF2B5EF4-FFF2-40B4-BE49-F238E27FC236}">
                <a16:creationId xmlns:a16="http://schemas.microsoft.com/office/drawing/2014/main" id="{25012D94-D08E-FD72-7E3A-EF701BBA8F95}"/>
              </a:ext>
            </a:extLst>
          </p:cNvPr>
          <p:cNvSpPr txBox="1">
            <a:spLocks/>
          </p:cNvSpPr>
          <p:nvPr/>
        </p:nvSpPr>
        <p:spPr>
          <a:xfrm>
            <a:off x="1090615" y="1716602"/>
            <a:ext cx="4264068" cy="422962"/>
          </a:xfrm>
          <a:prstGeom prst="rect">
            <a:avLst/>
          </a:prstGeom>
        </p:spPr>
        <p:txBody>
          <a:bodyPr spcFirstLastPara="1" vert="horz" wrap="square" lIns="91425" tIns="91425" rIns="91425" bIns="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3000">
                <a:solidFill>
                  <a:srgbClr val="000000"/>
                </a:solidFill>
                <a:ea typeface="Calibri"/>
                <a:cs typeface="Calibri"/>
              </a:rPr>
              <a:t>Introduction</a:t>
            </a:r>
            <a:endParaRPr lang="en" sz="3000">
              <a:solidFill>
                <a:srgbClr val="000000"/>
              </a:solidFill>
              <a:ea typeface="Calibri" panose="020F0502020204030204" pitchFamily="34" charset="0"/>
              <a:cs typeface="Calibri" panose="020F0502020204030204" pitchFamily="34" charset="0"/>
            </a:endParaRPr>
          </a:p>
        </p:txBody>
      </p:sp>
      <p:sp>
        <p:nvSpPr>
          <p:cNvPr id="60" name="Google Shape;604;p29">
            <a:extLst>
              <a:ext uri="{FF2B5EF4-FFF2-40B4-BE49-F238E27FC236}">
                <a16:creationId xmlns:a16="http://schemas.microsoft.com/office/drawing/2014/main" id="{90FBDCE6-E9C2-8A99-AE17-32E3C337FBD2}"/>
              </a:ext>
            </a:extLst>
          </p:cNvPr>
          <p:cNvSpPr txBox="1">
            <a:spLocks/>
          </p:cNvSpPr>
          <p:nvPr/>
        </p:nvSpPr>
        <p:spPr>
          <a:xfrm>
            <a:off x="1088351" y="3064742"/>
            <a:ext cx="4264068" cy="422962"/>
          </a:xfrm>
          <a:prstGeom prst="rect">
            <a:avLst/>
          </a:prstGeom>
        </p:spPr>
        <p:txBody>
          <a:bodyPr spcFirstLastPara="1" wrap="square" lIns="91425" tIns="91425" rIns="91425" bIns="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 sz="3000">
                <a:solidFill>
                  <a:srgbClr val="000000"/>
                </a:solidFill>
                <a:ea typeface="Calibri" panose="020F0502020204030204" pitchFamily="34" charset="0"/>
                <a:cs typeface="Calibri" panose="020F0502020204030204" pitchFamily="34" charset="0"/>
              </a:rPr>
              <a:t>Implementation</a:t>
            </a:r>
            <a:endParaRPr lang="en-US" sz="3000">
              <a:solidFill>
                <a:srgbClr val="000000"/>
              </a:solidFill>
              <a:ea typeface="Calibri" panose="020F0502020204030204" pitchFamily="34" charset="0"/>
              <a:cs typeface="Calibri" panose="020F0502020204030204" pitchFamily="34" charset="0"/>
            </a:endParaRPr>
          </a:p>
        </p:txBody>
      </p:sp>
      <p:sp>
        <p:nvSpPr>
          <p:cNvPr id="61" name="Google Shape;607;p29">
            <a:extLst>
              <a:ext uri="{FF2B5EF4-FFF2-40B4-BE49-F238E27FC236}">
                <a16:creationId xmlns:a16="http://schemas.microsoft.com/office/drawing/2014/main" id="{BB462FD5-C6CD-5FDC-D510-16B9BC3D46FC}"/>
              </a:ext>
            </a:extLst>
          </p:cNvPr>
          <p:cNvSpPr txBox="1">
            <a:spLocks/>
          </p:cNvSpPr>
          <p:nvPr/>
        </p:nvSpPr>
        <p:spPr>
          <a:xfrm>
            <a:off x="1069181" y="2375507"/>
            <a:ext cx="4739530" cy="422962"/>
          </a:xfrm>
          <a:prstGeom prst="rect">
            <a:avLst/>
          </a:prstGeom>
        </p:spPr>
        <p:txBody>
          <a:bodyPr spcFirstLastPara="1" wrap="square" lIns="91425" tIns="91425" rIns="91425" bIns="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3000">
                <a:solidFill>
                  <a:srgbClr val="000000"/>
                </a:solidFill>
                <a:ea typeface="Calibri"/>
                <a:cs typeface="Calibri"/>
              </a:rPr>
              <a:t>Recommendation</a:t>
            </a:r>
            <a:endParaRPr lang="en-US" sz="3000">
              <a:solidFill>
                <a:srgbClr val="000000"/>
              </a:solidFill>
              <a:ea typeface="Calibri" panose="020F0502020204030204" pitchFamily="34" charset="0"/>
              <a:cs typeface="Calibri" panose="020F0502020204030204" pitchFamily="34" charset="0"/>
            </a:endParaRPr>
          </a:p>
        </p:txBody>
      </p:sp>
      <p:grpSp>
        <p:nvGrpSpPr>
          <p:cNvPr id="62" name="Google Shape;1292;p47">
            <a:extLst>
              <a:ext uri="{FF2B5EF4-FFF2-40B4-BE49-F238E27FC236}">
                <a16:creationId xmlns:a16="http://schemas.microsoft.com/office/drawing/2014/main" id="{BB5247C5-182B-3279-A65F-0F66F9733A4A}"/>
              </a:ext>
            </a:extLst>
          </p:cNvPr>
          <p:cNvGrpSpPr/>
          <p:nvPr/>
        </p:nvGrpSpPr>
        <p:grpSpPr>
          <a:xfrm>
            <a:off x="596931" y="2282513"/>
            <a:ext cx="445187" cy="485941"/>
            <a:chOff x="7191436" y="2035663"/>
            <a:chExt cx="340417" cy="351937"/>
          </a:xfrm>
          <a:solidFill>
            <a:srgbClr val="000000"/>
          </a:solidFill>
        </p:grpSpPr>
        <p:sp>
          <p:nvSpPr>
            <p:cNvPr id="63" name="Google Shape;1293;p47">
              <a:extLst>
                <a:ext uri="{FF2B5EF4-FFF2-40B4-BE49-F238E27FC236}">
                  <a16:creationId xmlns:a16="http://schemas.microsoft.com/office/drawing/2014/main" id="{121CC44C-A7E0-5211-10EB-8FDF1A84A1DF}"/>
                </a:ext>
              </a:extLst>
            </p:cNvPr>
            <p:cNvSpPr/>
            <p:nvPr/>
          </p:nvSpPr>
          <p:spPr>
            <a:xfrm>
              <a:off x="7351771" y="2035663"/>
              <a:ext cx="20577" cy="39497"/>
            </a:xfrm>
            <a:custGeom>
              <a:avLst/>
              <a:gdLst/>
              <a:ahLst/>
              <a:cxnLst/>
              <a:rect l="l" t="t" r="r" b="b"/>
              <a:pathLst>
                <a:path w="596" h="1144" extrusionOk="0">
                  <a:moveTo>
                    <a:pt x="310" y="1"/>
                  </a:moveTo>
                  <a:cubicBezTo>
                    <a:pt x="119" y="1"/>
                    <a:pt x="0" y="120"/>
                    <a:pt x="0" y="311"/>
                  </a:cubicBezTo>
                  <a:lnTo>
                    <a:pt x="0" y="834"/>
                  </a:lnTo>
                  <a:cubicBezTo>
                    <a:pt x="0" y="1025"/>
                    <a:pt x="119" y="1144"/>
                    <a:pt x="310" y="1144"/>
                  </a:cubicBezTo>
                  <a:cubicBezTo>
                    <a:pt x="477" y="1144"/>
                    <a:pt x="596" y="1025"/>
                    <a:pt x="596" y="834"/>
                  </a:cubicBezTo>
                  <a:lnTo>
                    <a:pt x="596" y="311"/>
                  </a:lnTo>
                  <a:cubicBezTo>
                    <a:pt x="596" y="120"/>
                    <a:pt x="477" y="1"/>
                    <a:pt x="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64" name="Google Shape;1294;p47">
              <a:extLst>
                <a:ext uri="{FF2B5EF4-FFF2-40B4-BE49-F238E27FC236}">
                  <a16:creationId xmlns:a16="http://schemas.microsoft.com/office/drawing/2014/main" id="{23C89F9C-CA70-8FF2-666E-EBC8CB278EF1}"/>
                </a:ext>
              </a:extLst>
            </p:cNvPr>
            <p:cNvSpPr/>
            <p:nvPr/>
          </p:nvSpPr>
          <p:spPr>
            <a:xfrm>
              <a:off x="7493185" y="2195997"/>
              <a:ext cx="38668" cy="20611"/>
            </a:xfrm>
            <a:custGeom>
              <a:avLst/>
              <a:gdLst/>
              <a:ahLst/>
              <a:cxnLst/>
              <a:rect l="l" t="t" r="r" b="b"/>
              <a:pathLst>
                <a:path w="1120" h="597" extrusionOk="0">
                  <a:moveTo>
                    <a:pt x="286" y="1"/>
                  </a:moveTo>
                  <a:cubicBezTo>
                    <a:pt x="120" y="1"/>
                    <a:pt x="0" y="120"/>
                    <a:pt x="0" y="310"/>
                  </a:cubicBezTo>
                  <a:cubicBezTo>
                    <a:pt x="0" y="477"/>
                    <a:pt x="120" y="596"/>
                    <a:pt x="286" y="596"/>
                  </a:cubicBezTo>
                  <a:lnTo>
                    <a:pt x="834" y="596"/>
                  </a:lnTo>
                  <a:cubicBezTo>
                    <a:pt x="1001" y="596"/>
                    <a:pt x="1120" y="477"/>
                    <a:pt x="1120" y="310"/>
                  </a:cubicBezTo>
                  <a:cubicBezTo>
                    <a:pt x="1120" y="120"/>
                    <a:pt x="1001"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65" name="Google Shape;1295;p47">
              <a:extLst>
                <a:ext uri="{FF2B5EF4-FFF2-40B4-BE49-F238E27FC236}">
                  <a16:creationId xmlns:a16="http://schemas.microsoft.com/office/drawing/2014/main" id="{1A5002D3-1F97-5293-7814-792A0C770F72}"/>
                </a:ext>
              </a:extLst>
            </p:cNvPr>
            <p:cNvSpPr/>
            <p:nvPr/>
          </p:nvSpPr>
          <p:spPr>
            <a:xfrm>
              <a:off x="7191436" y="2195997"/>
              <a:ext cx="39497" cy="20611"/>
            </a:xfrm>
            <a:custGeom>
              <a:avLst/>
              <a:gdLst/>
              <a:ahLst/>
              <a:cxnLst/>
              <a:rect l="l" t="t" r="r" b="b"/>
              <a:pathLst>
                <a:path w="1144" h="597" extrusionOk="0">
                  <a:moveTo>
                    <a:pt x="310" y="1"/>
                  </a:moveTo>
                  <a:cubicBezTo>
                    <a:pt x="120" y="1"/>
                    <a:pt x="1" y="120"/>
                    <a:pt x="1" y="310"/>
                  </a:cubicBezTo>
                  <a:cubicBezTo>
                    <a:pt x="1" y="477"/>
                    <a:pt x="120" y="596"/>
                    <a:pt x="310" y="596"/>
                  </a:cubicBezTo>
                  <a:lnTo>
                    <a:pt x="834" y="596"/>
                  </a:lnTo>
                  <a:cubicBezTo>
                    <a:pt x="1025" y="596"/>
                    <a:pt x="1144" y="453"/>
                    <a:pt x="1144" y="310"/>
                  </a:cubicBezTo>
                  <a:cubicBezTo>
                    <a:pt x="1144" y="120"/>
                    <a:pt x="1025"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66" name="Google Shape;1296;p47">
              <a:extLst>
                <a:ext uri="{FF2B5EF4-FFF2-40B4-BE49-F238E27FC236}">
                  <a16:creationId xmlns:a16="http://schemas.microsoft.com/office/drawing/2014/main" id="{102FDAF7-C762-29AD-C38E-06070BCAB63F}"/>
                </a:ext>
              </a:extLst>
            </p:cNvPr>
            <p:cNvSpPr/>
            <p:nvPr/>
          </p:nvSpPr>
          <p:spPr>
            <a:xfrm>
              <a:off x="7211191" y="2115589"/>
              <a:ext cx="40325" cy="30313"/>
            </a:xfrm>
            <a:custGeom>
              <a:avLst/>
              <a:gdLst/>
              <a:ahLst/>
              <a:cxnLst/>
              <a:rect l="l" t="t" r="r" b="b"/>
              <a:pathLst>
                <a:path w="1168" h="878" extrusionOk="0">
                  <a:moveTo>
                    <a:pt x="362" y="0"/>
                  </a:moveTo>
                  <a:cubicBezTo>
                    <a:pt x="260" y="0"/>
                    <a:pt x="161" y="65"/>
                    <a:pt x="95" y="163"/>
                  </a:cubicBezTo>
                  <a:cubicBezTo>
                    <a:pt x="0" y="305"/>
                    <a:pt x="72" y="496"/>
                    <a:pt x="214" y="591"/>
                  </a:cubicBezTo>
                  <a:lnTo>
                    <a:pt x="691" y="853"/>
                  </a:lnTo>
                  <a:cubicBezTo>
                    <a:pt x="738" y="877"/>
                    <a:pt x="786" y="877"/>
                    <a:pt x="834" y="877"/>
                  </a:cubicBezTo>
                  <a:cubicBezTo>
                    <a:pt x="929" y="877"/>
                    <a:pt x="1048" y="829"/>
                    <a:pt x="1096" y="734"/>
                  </a:cubicBezTo>
                  <a:cubicBezTo>
                    <a:pt x="1167" y="591"/>
                    <a:pt x="1143" y="401"/>
                    <a:pt x="977" y="305"/>
                  </a:cubicBezTo>
                  <a:lnTo>
                    <a:pt x="500" y="44"/>
                  </a:lnTo>
                  <a:cubicBezTo>
                    <a:pt x="455" y="14"/>
                    <a:pt x="408" y="0"/>
                    <a:pt x="3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67" name="Google Shape;1297;p47">
              <a:extLst>
                <a:ext uri="{FF2B5EF4-FFF2-40B4-BE49-F238E27FC236}">
                  <a16:creationId xmlns:a16="http://schemas.microsoft.com/office/drawing/2014/main" id="{637BF0B1-4A7B-FB20-C404-B86CEDD4AFE5}"/>
                </a:ext>
              </a:extLst>
            </p:cNvPr>
            <p:cNvSpPr/>
            <p:nvPr/>
          </p:nvSpPr>
          <p:spPr>
            <a:xfrm>
              <a:off x="7271196" y="2057379"/>
              <a:ext cx="31280" cy="37529"/>
            </a:xfrm>
            <a:custGeom>
              <a:avLst/>
              <a:gdLst/>
              <a:ahLst/>
              <a:cxnLst/>
              <a:rect l="l" t="t" r="r" b="b"/>
              <a:pathLst>
                <a:path w="906" h="1087" extrusionOk="0">
                  <a:moveTo>
                    <a:pt x="326" y="1"/>
                  </a:moveTo>
                  <a:cubicBezTo>
                    <a:pt x="272" y="1"/>
                    <a:pt x="217" y="14"/>
                    <a:pt x="167" y="39"/>
                  </a:cubicBezTo>
                  <a:cubicBezTo>
                    <a:pt x="24" y="134"/>
                    <a:pt x="1" y="301"/>
                    <a:pt x="48" y="444"/>
                  </a:cubicBezTo>
                  <a:lnTo>
                    <a:pt x="310" y="920"/>
                  </a:lnTo>
                  <a:cubicBezTo>
                    <a:pt x="382" y="1015"/>
                    <a:pt x="477" y="1087"/>
                    <a:pt x="596" y="1087"/>
                  </a:cubicBezTo>
                  <a:cubicBezTo>
                    <a:pt x="644" y="1087"/>
                    <a:pt x="667" y="1087"/>
                    <a:pt x="739" y="1039"/>
                  </a:cubicBezTo>
                  <a:cubicBezTo>
                    <a:pt x="882" y="944"/>
                    <a:pt x="906" y="777"/>
                    <a:pt x="858" y="634"/>
                  </a:cubicBezTo>
                  <a:lnTo>
                    <a:pt x="596" y="158"/>
                  </a:lnTo>
                  <a:cubicBezTo>
                    <a:pt x="534" y="49"/>
                    <a:pt x="430" y="1"/>
                    <a:pt x="3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68" name="Google Shape;1298;p47">
              <a:extLst>
                <a:ext uri="{FF2B5EF4-FFF2-40B4-BE49-F238E27FC236}">
                  <a16:creationId xmlns:a16="http://schemas.microsoft.com/office/drawing/2014/main" id="{6C57253E-E1AD-E2E8-8F5F-C4CC4676C229}"/>
                </a:ext>
              </a:extLst>
            </p:cNvPr>
            <p:cNvSpPr/>
            <p:nvPr/>
          </p:nvSpPr>
          <p:spPr>
            <a:xfrm>
              <a:off x="7420827" y="2056205"/>
              <a:ext cx="33765" cy="37045"/>
            </a:xfrm>
            <a:custGeom>
              <a:avLst/>
              <a:gdLst/>
              <a:ahLst/>
              <a:cxnLst/>
              <a:rect l="l" t="t" r="r" b="b"/>
              <a:pathLst>
                <a:path w="978" h="1073" extrusionOk="0">
                  <a:moveTo>
                    <a:pt x="618" y="0"/>
                  </a:moveTo>
                  <a:cubicBezTo>
                    <a:pt x="514" y="0"/>
                    <a:pt x="421" y="58"/>
                    <a:pt x="358" y="168"/>
                  </a:cubicBezTo>
                  <a:lnTo>
                    <a:pt x="96" y="644"/>
                  </a:lnTo>
                  <a:cubicBezTo>
                    <a:pt x="1" y="787"/>
                    <a:pt x="72" y="1001"/>
                    <a:pt x="215" y="1049"/>
                  </a:cubicBezTo>
                  <a:cubicBezTo>
                    <a:pt x="263" y="1073"/>
                    <a:pt x="287" y="1073"/>
                    <a:pt x="358" y="1073"/>
                  </a:cubicBezTo>
                  <a:cubicBezTo>
                    <a:pt x="453" y="1073"/>
                    <a:pt x="572" y="1025"/>
                    <a:pt x="620" y="930"/>
                  </a:cubicBezTo>
                  <a:lnTo>
                    <a:pt x="882" y="454"/>
                  </a:lnTo>
                  <a:cubicBezTo>
                    <a:pt x="977" y="311"/>
                    <a:pt x="930" y="120"/>
                    <a:pt x="787" y="49"/>
                  </a:cubicBezTo>
                  <a:cubicBezTo>
                    <a:pt x="729" y="16"/>
                    <a:pt x="672" y="0"/>
                    <a:pt x="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69" name="Google Shape;1299;p47">
              <a:extLst>
                <a:ext uri="{FF2B5EF4-FFF2-40B4-BE49-F238E27FC236}">
                  <a16:creationId xmlns:a16="http://schemas.microsoft.com/office/drawing/2014/main" id="{EF24C51E-F23C-9E72-1804-B144ACD42D40}"/>
                </a:ext>
              </a:extLst>
            </p:cNvPr>
            <p:cNvSpPr/>
            <p:nvPr/>
          </p:nvSpPr>
          <p:spPr>
            <a:xfrm>
              <a:off x="7473442" y="2116314"/>
              <a:ext cx="38703" cy="29588"/>
            </a:xfrm>
            <a:custGeom>
              <a:avLst/>
              <a:gdLst/>
              <a:ahLst/>
              <a:cxnLst/>
              <a:rect l="l" t="t" r="r" b="b"/>
              <a:pathLst>
                <a:path w="1121" h="857" extrusionOk="0">
                  <a:moveTo>
                    <a:pt x="793" y="0"/>
                  </a:moveTo>
                  <a:cubicBezTo>
                    <a:pt x="745" y="0"/>
                    <a:pt x="694" y="8"/>
                    <a:pt x="644" y="23"/>
                  </a:cubicBezTo>
                  <a:lnTo>
                    <a:pt x="168" y="284"/>
                  </a:lnTo>
                  <a:cubicBezTo>
                    <a:pt x="25" y="380"/>
                    <a:pt x="1" y="570"/>
                    <a:pt x="49" y="713"/>
                  </a:cubicBezTo>
                  <a:cubicBezTo>
                    <a:pt x="120" y="808"/>
                    <a:pt x="215" y="856"/>
                    <a:pt x="334" y="856"/>
                  </a:cubicBezTo>
                  <a:cubicBezTo>
                    <a:pt x="382" y="856"/>
                    <a:pt x="406" y="856"/>
                    <a:pt x="477" y="832"/>
                  </a:cubicBezTo>
                  <a:lnTo>
                    <a:pt x="954" y="570"/>
                  </a:lnTo>
                  <a:cubicBezTo>
                    <a:pt x="1096" y="475"/>
                    <a:pt x="1120" y="284"/>
                    <a:pt x="1073" y="142"/>
                  </a:cubicBezTo>
                  <a:cubicBezTo>
                    <a:pt x="1006" y="42"/>
                    <a:pt x="905" y="0"/>
                    <a:pt x="7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70" name="Google Shape;1300;p47">
              <a:extLst>
                <a:ext uri="{FF2B5EF4-FFF2-40B4-BE49-F238E27FC236}">
                  <a16:creationId xmlns:a16="http://schemas.microsoft.com/office/drawing/2014/main" id="{F1B39EF7-9014-5C85-D295-CA226D1BF219}"/>
                </a:ext>
              </a:extLst>
            </p:cNvPr>
            <p:cNvSpPr/>
            <p:nvPr/>
          </p:nvSpPr>
          <p:spPr>
            <a:xfrm>
              <a:off x="7471000" y="2266877"/>
              <a:ext cx="41154" cy="30278"/>
            </a:xfrm>
            <a:custGeom>
              <a:avLst/>
              <a:gdLst/>
              <a:ahLst/>
              <a:cxnLst/>
              <a:rect l="l" t="t" r="r" b="b"/>
              <a:pathLst>
                <a:path w="1192" h="877" extrusionOk="0">
                  <a:moveTo>
                    <a:pt x="370" y="0"/>
                  </a:moveTo>
                  <a:cubicBezTo>
                    <a:pt x="260" y="0"/>
                    <a:pt x="161" y="64"/>
                    <a:pt x="96" y="162"/>
                  </a:cubicBezTo>
                  <a:cubicBezTo>
                    <a:pt x="0" y="305"/>
                    <a:pt x="72" y="496"/>
                    <a:pt x="215" y="567"/>
                  </a:cubicBezTo>
                  <a:lnTo>
                    <a:pt x="691" y="829"/>
                  </a:lnTo>
                  <a:cubicBezTo>
                    <a:pt x="763" y="877"/>
                    <a:pt x="786" y="877"/>
                    <a:pt x="834" y="877"/>
                  </a:cubicBezTo>
                  <a:cubicBezTo>
                    <a:pt x="929" y="877"/>
                    <a:pt x="1048" y="805"/>
                    <a:pt x="1120" y="710"/>
                  </a:cubicBezTo>
                  <a:cubicBezTo>
                    <a:pt x="1191" y="567"/>
                    <a:pt x="1144" y="377"/>
                    <a:pt x="1001" y="305"/>
                  </a:cubicBezTo>
                  <a:lnTo>
                    <a:pt x="524" y="43"/>
                  </a:lnTo>
                  <a:cubicBezTo>
                    <a:pt x="472" y="13"/>
                    <a:pt x="420" y="0"/>
                    <a:pt x="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71" name="Google Shape;1301;p47">
              <a:extLst>
                <a:ext uri="{FF2B5EF4-FFF2-40B4-BE49-F238E27FC236}">
                  <a16:creationId xmlns:a16="http://schemas.microsoft.com/office/drawing/2014/main" id="{C8519FB3-A65D-6BFC-5D2B-D34C46DAAE29}"/>
                </a:ext>
              </a:extLst>
            </p:cNvPr>
            <p:cNvSpPr/>
            <p:nvPr/>
          </p:nvSpPr>
          <p:spPr>
            <a:xfrm>
              <a:off x="7212002" y="2266877"/>
              <a:ext cx="39531" cy="30278"/>
            </a:xfrm>
            <a:custGeom>
              <a:avLst/>
              <a:gdLst/>
              <a:ahLst/>
              <a:cxnLst/>
              <a:rect l="l" t="t" r="r" b="b"/>
              <a:pathLst>
                <a:path w="1145" h="877" extrusionOk="0">
                  <a:moveTo>
                    <a:pt x="811" y="0"/>
                  </a:moveTo>
                  <a:cubicBezTo>
                    <a:pt x="762" y="0"/>
                    <a:pt x="713" y="13"/>
                    <a:pt x="668" y="43"/>
                  </a:cubicBezTo>
                  <a:lnTo>
                    <a:pt x="191" y="305"/>
                  </a:lnTo>
                  <a:cubicBezTo>
                    <a:pt x="49" y="401"/>
                    <a:pt x="1" y="567"/>
                    <a:pt x="72" y="710"/>
                  </a:cubicBezTo>
                  <a:cubicBezTo>
                    <a:pt x="120" y="805"/>
                    <a:pt x="215" y="877"/>
                    <a:pt x="334" y="877"/>
                  </a:cubicBezTo>
                  <a:cubicBezTo>
                    <a:pt x="406" y="877"/>
                    <a:pt x="430" y="877"/>
                    <a:pt x="477" y="829"/>
                  </a:cubicBezTo>
                  <a:lnTo>
                    <a:pt x="954" y="567"/>
                  </a:lnTo>
                  <a:cubicBezTo>
                    <a:pt x="1120" y="472"/>
                    <a:pt x="1144" y="305"/>
                    <a:pt x="1073" y="162"/>
                  </a:cubicBezTo>
                  <a:cubicBezTo>
                    <a:pt x="1024" y="64"/>
                    <a:pt x="918" y="0"/>
                    <a:pt x="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72" name="Google Shape;1302;p47">
              <a:extLst>
                <a:ext uri="{FF2B5EF4-FFF2-40B4-BE49-F238E27FC236}">
                  <a16:creationId xmlns:a16="http://schemas.microsoft.com/office/drawing/2014/main" id="{9B695CEF-28DF-FCE4-50F2-B4E66D2D9DF5}"/>
                </a:ext>
              </a:extLst>
            </p:cNvPr>
            <p:cNvSpPr/>
            <p:nvPr/>
          </p:nvSpPr>
          <p:spPr>
            <a:xfrm>
              <a:off x="7251507" y="2095698"/>
              <a:ext cx="221201" cy="207220"/>
            </a:xfrm>
            <a:custGeom>
              <a:avLst/>
              <a:gdLst/>
              <a:ahLst/>
              <a:cxnLst/>
              <a:rect l="l" t="t" r="r" b="b"/>
              <a:pathLst>
                <a:path w="6407" h="6002" extrusionOk="0">
                  <a:moveTo>
                    <a:pt x="3215" y="0"/>
                  </a:moveTo>
                  <a:cubicBezTo>
                    <a:pt x="1453" y="0"/>
                    <a:pt x="0" y="1429"/>
                    <a:pt x="0" y="3215"/>
                  </a:cubicBezTo>
                  <a:cubicBezTo>
                    <a:pt x="0" y="4382"/>
                    <a:pt x="619" y="5406"/>
                    <a:pt x="1596" y="6002"/>
                  </a:cubicBezTo>
                  <a:lnTo>
                    <a:pt x="2882" y="6002"/>
                  </a:lnTo>
                  <a:lnTo>
                    <a:pt x="2882" y="4049"/>
                  </a:lnTo>
                  <a:lnTo>
                    <a:pt x="2286" y="3453"/>
                  </a:lnTo>
                  <a:cubicBezTo>
                    <a:pt x="2167" y="3334"/>
                    <a:pt x="2167" y="3144"/>
                    <a:pt x="2286" y="3025"/>
                  </a:cubicBezTo>
                  <a:cubicBezTo>
                    <a:pt x="2346" y="2965"/>
                    <a:pt x="2423" y="2935"/>
                    <a:pt x="2501" y="2935"/>
                  </a:cubicBezTo>
                  <a:cubicBezTo>
                    <a:pt x="2578" y="2935"/>
                    <a:pt x="2655" y="2965"/>
                    <a:pt x="2715" y="3025"/>
                  </a:cubicBezTo>
                  <a:lnTo>
                    <a:pt x="3191" y="3501"/>
                  </a:lnTo>
                  <a:lnTo>
                    <a:pt x="3667" y="3025"/>
                  </a:lnTo>
                  <a:cubicBezTo>
                    <a:pt x="3727" y="2965"/>
                    <a:pt x="3798" y="2935"/>
                    <a:pt x="3870" y="2935"/>
                  </a:cubicBezTo>
                  <a:cubicBezTo>
                    <a:pt x="3941" y="2935"/>
                    <a:pt x="4013" y="2965"/>
                    <a:pt x="4072" y="3025"/>
                  </a:cubicBezTo>
                  <a:cubicBezTo>
                    <a:pt x="4191" y="3144"/>
                    <a:pt x="4191" y="3334"/>
                    <a:pt x="4072" y="3453"/>
                  </a:cubicBezTo>
                  <a:lnTo>
                    <a:pt x="3477" y="4049"/>
                  </a:lnTo>
                  <a:lnTo>
                    <a:pt x="3477" y="6002"/>
                  </a:lnTo>
                  <a:lnTo>
                    <a:pt x="4763" y="6002"/>
                  </a:lnTo>
                  <a:cubicBezTo>
                    <a:pt x="5763" y="5454"/>
                    <a:pt x="6358" y="4382"/>
                    <a:pt x="6358" y="3215"/>
                  </a:cubicBezTo>
                  <a:cubicBezTo>
                    <a:pt x="6406" y="1429"/>
                    <a:pt x="4977" y="0"/>
                    <a:pt x="3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73" name="Google Shape;1303;p47">
              <a:extLst>
                <a:ext uri="{FF2B5EF4-FFF2-40B4-BE49-F238E27FC236}">
                  <a16:creationId xmlns:a16="http://schemas.microsoft.com/office/drawing/2014/main" id="{B2B33CFA-C7E7-1046-B941-159652F3F002}"/>
                </a:ext>
              </a:extLst>
            </p:cNvPr>
            <p:cNvSpPr/>
            <p:nvPr/>
          </p:nvSpPr>
          <p:spPr>
            <a:xfrm>
              <a:off x="7314804" y="2322624"/>
              <a:ext cx="94599" cy="64976"/>
            </a:xfrm>
            <a:custGeom>
              <a:avLst/>
              <a:gdLst/>
              <a:ahLst/>
              <a:cxnLst/>
              <a:rect l="l" t="t" r="r" b="b"/>
              <a:pathLst>
                <a:path w="2740" h="1882" extrusionOk="0">
                  <a:moveTo>
                    <a:pt x="1" y="0"/>
                  </a:moveTo>
                  <a:lnTo>
                    <a:pt x="1" y="500"/>
                  </a:lnTo>
                  <a:cubicBezTo>
                    <a:pt x="1" y="1262"/>
                    <a:pt x="644" y="1881"/>
                    <a:pt x="1382" y="1881"/>
                  </a:cubicBezTo>
                  <a:cubicBezTo>
                    <a:pt x="2120" y="1881"/>
                    <a:pt x="2739" y="1262"/>
                    <a:pt x="2739" y="500"/>
                  </a:cubicBezTo>
                  <a:lnTo>
                    <a:pt x="27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74" name="Google Shape;1447;p47">
            <a:extLst>
              <a:ext uri="{FF2B5EF4-FFF2-40B4-BE49-F238E27FC236}">
                <a16:creationId xmlns:a16="http://schemas.microsoft.com/office/drawing/2014/main" id="{8324BA1F-A644-98AF-E250-CB56CA68701E}"/>
              </a:ext>
            </a:extLst>
          </p:cNvPr>
          <p:cNvGrpSpPr/>
          <p:nvPr/>
        </p:nvGrpSpPr>
        <p:grpSpPr>
          <a:xfrm>
            <a:off x="685364" y="3080658"/>
            <a:ext cx="312042" cy="338083"/>
            <a:chOff x="3189014" y="1439570"/>
            <a:chExt cx="351118" cy="352738"/>
          </a:xfrm>
          <a:solidFill>
            <a:srgbClr val="000000"/>
          </a:solidFill>
        </p:grpSpPr>
        <p:sp>
          <p:nvSpPr>
            <p:cNvPr id="75" name="Google Shape;1448;p47">
              <a:extLst>
                <a:ext uri="{FF2B5EF4-FFF2-40B4-BE49-F238E27FC236}">
                  <a16:creationId xmlns:a16="http://schemas.microsoft.com/office/drawing/2014/main" id="{F1B19565-F4C4-A605-2E76-0E8D4DF230F8}"/>
                </a:ext>
              </a:extLst>
            </p:cNvPr>
            <p:cNvSpPr/>
            <p:nvPr/>
          </p:nvSpPr>
          <p:spPr>
            <a:xfrm>
              <a:off x="3448018" y="1439570"/>
              <a:ext cx="68256" cy="32108"/>
            </a:xfrm>
            <a:custGeom>
              <a:avLst/>
              <a:gdLst/>
              <a:ahLst/>
              <a:cxnLst/>
              <a:rect l="l" t="t" r="r" b="b"/>
              <a:pathLst>
                <a:path w="1977" h="930" extrusionOk="0">
                  <a:moveTo>
                    <a:pt x="286" y="1"/>
                  </a:moveTo>
                  <a:cubicBezTo>
                    <a:pt x="119" y="1"/>
                    <a:pt x="0" y="120"/>
                    <a:pt x="0" y="310"/>
                  </a:cubicBezTo>
                  <a:lnTo>
                    <a:pt x="0" y="929"/>
                  </a:lnTo>
                  <a:lnTo>
                    <a:pt x="1977" y="929"/>
                  </a:lnTo>
                  <a:lnTo>
                    <a:pt x="1977" y="310"/>
                  </a:lnTo>
                  <a:lnTo>
                    <a:pt x="1953" y="310"/>
                  </a:lnTo>
                  <a:cubicBezTo>
                    <a:pt x="1953" y="120"/>
                    <a:pt x="1834" y="1"/>
                    <a:pt x="16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76" name="Google Shape;1449;p47">
              <a:extLst>
                <a:ext uri="{FF2B5EF4-FFF2-40B4-BE49-F238E27FC236}">
                  <a16:creationId xmlns:a16="http://schemas.microsoft.com/office/drawing/2014/main" id="{8A447BA3-6CF7-3C35-A366-302292F63FDE}"/>
                </a:ext>
              </a:extLst>
            </p:cNvPr>
            <p:cNvSpPr/>
            <p:nvPr/>
          </p:nvSpPr>
          <p:spPr>
            <a:xfrm>
              <a:off x="3329598" y="1439570"/>
              <a:ext cx="69119" cy="32108"/>
            </a:xfrm>
            <a:custGeom>
              <a:avLst/>
              <a:gdLst/>
              <a:ahLst/>
              <a:cxnLst/>
              <a:rect l="l" t="t" r="r" b="b"/>
              <a:pathLst>
                <a:path w="2002" h="930" extrusionOk="0">
                  <a:moveTo>
                    <a:pt x="287" y="1"/>
                  </a:moveTo>
                  <a:cubicBezTo>
                    <a:pt x="120" y="1"/>
                    <a:pt x="1" y="120"/>
                    <a:pt x="1" y="310"/>
                  </a:cubicBezTo>
                  <a:lnTo>
                    <a:pt x="1" y="929"/>
                  </a:lnTo>
                  <a:lnTo>
                    <a:pt x="2001" y="929"/>
                  </a:lnTo>
                  <a:lnTo>
                    <a:pt x="2001" y="310"/>
                  </a:lnTo>
                  <a:cubicBezTo>
                    <a:pt x="2001" y="120"/>
                    <a:pt x="1882" y="1"/>
                    <a:pt x="1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77" name="Google Shape;1450;p47">
              <a:extLst>
                <a:ext uri="{FF2B5EF4-FFF2-40B4-BE49-F238E27FC236}">
                  <a16:creationId xmlns:a16="http://schemas.microsoft.com/office/drawing/2014/main" id="{A63D92F8-D480-57FF-5E94-F4994FC1E1CC}"/>
                </a:ext>
              </a:extLst>
            </p:cNvPr>
            <p:cNvSpPr/>
            <p:nvPr/>
          </p:nvSpPr>
          <p:spPr>
            <a:xfrm>
              <a:off x="3212040" y="1439570"/>
              <a:ext cx="69085" cy="32108"/>
            </a:xfrm>
            <a:custGeom>
              <a:avLst/>
              <a:gdLst/>
              <a:ahLst/>
              <a:cxnLst/>
              <a:rect l="l" t="t" r="r" b="b"/>
              <a:pathLst>
                <a:path w="2001" h="930" extrusionOk="0">
                  <a:moveTo>
                    <a:pt x="310" y="1"/>
                  </a:moveTo>
                  <a:cubicBezTo>
                    <a:pt x="120" y="1"/>
                    <a:pt x="0" y="120"/>
                    <a:pt x="0" y="310"/>
                  </a:cubicBezTo>
                  <a:lnTo>
                    <a:pt x="0" y="929"/>
                  </a:lnTo>
                  <a:lnTo>
                    <a:pt x="2001" y="929"/>
                  </a:lnTo>
                  <a:lnTo>
                    <a:pt x="2001" y="310"/>
                  </a:lnTo>
                  <a:cubicBezTo>
                    <a:pt x="2001" y="120"/>
                    <a:pt x="1882"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78" name="Google Shape;1451;p47">
              <a:extLst>
                <a:ext uri="{FF2B5EF4-FFF2-40B4-BE49-F238E27FC236}">
                  <a16:creationId xmlns:a16="http://schemas.microsoft.com/office/drawing/2014/main" id="{E32E812D-FE01-7024-142B-0996D1D2B099}"/>
                </a:ext>
              </a:extLst>
            </p:cNvPr>
            <p:cNvSpPr/>
            <p:nvPr/>
          </p:nvSpPr>
          <p:spPr>
            <a:xfrm>
              <a:off x="3312335" y="1595795"/>
              <a:ext cx="41154" cy="41119"/>
            </a:xfrm>
            <a:custGeom>
              <a:avLst/>
              <a:gdLst/>
              <a:ahLst/>
              <a:cxnLst/>
              <a:rect l="l" t="t" r="r" b="b"/>
              <a:pathLst>
                <a:path w="1192" h="1191" extrusionOk="0">
                  <a:moveTo>
                    <a:pt x="1" y="0"/>
                  </a:moveTo>
                  <a:lnTo>
                    <a:pt x="1" y="1191"/>
                  </a:lnTo>
                  <a:lnTo>
                    <a:pt x="1192" y="1191"/>
                  </a:lnTo>
                  <a:lnTo>
                    <a:pt x="1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79" name="Google Shape;1452;p47">
              <a:extLst>
                <a:ext uri="{FF2B5EF4-FFF2-40B4-BE49-F238E27FC236}">
                  <a16:creationId xmlns:a16="http://schemas.microsoft.com/office/drawing/2014/main" id="{ABCA2EC7-3188-B011-81CD-ECCC4ECF0836}"/>
                </a:ext>
              </a:extLst>
            </p:cNvPr>
            <p:cNvSpPr/>
            <p:nvPr/>
          </p:nvSpPr>
          <p:spPr>
            <a:xfrm>
              <a:off x="3312335" y="1657456"/>
              <a:ext cx="41154" cy="41154"/>
            </a:xfrm>
            <a:custGeom>
              <a:avLst/>
              <a:gdLst/>
              <a:ahLst/>
              <a:cxnLst/>
              <a:rect l="l" t="t" r="r" b="b"/>
              <a:pathLst>
                <a:path w="1192" h="1192" extrusionOk="0">
                  <a:moveTo>
                    <a:pt x="1" y="0"/>
                  </a:moveTo>
                  <a:lnTo>
                    <a:pt x="1" y="1191"/>
                  </a:lnTo>
                  <a:lnTo>
                    <a:pt x="1192" y="1191"/>
                  </a:lnTo>
                  <a:lnTo>
                    <a:pt x="1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80" name="Google Shape;1453;p47">
              <a:extLst>
                <a:ext uri="{FF2B5EF4-FFF2-40B4-BE49-F238E27FC236}">
                  <a16:creationId xmlns:a16="http://schemas.microsoft.com/office/drawing/2014/main" id="{DE069057-73F8-F099-D563-A7D2CD2C9F54}"/>
                </a:ext>
              </a:extLst>
            </p:cNvPr>
            <p:cNvSpPr/>
            <p:nvPr/>
          </p:nvSpPr>
          <p:spPr>
            <a:xfrm>
              <a:off x="3312335" y="1534133"/>
              <a:ext cx="41154" cy="41119"/>
            </a:xfrm>
            <a:custGeom>
              <a:avLst/>
              <a:gdLst/>
              <a:ahLst/>
              <a:cxnLst/>
              <a:rect l="l" t="t" r="r" b="b"/>
              <a:pathLst>
                <a:path w="1192" h="1191" extrusionOk="0">
                  <a:moveTo>
                    <a:pt x="1" y="0"/>
                  </a:moveTo>
                  <a:lnTo>
                    <a:pt x="1" y="1191"/>
                  </a:lnTo>
                  <a:lnTo>
                    <a:pt x="1192" y="1191"/>
                  </a:lnTo>
                  <a:lnTo>
                    <a:pt x="1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81" name="Google Shape;1454;p47">
              <a:extLst>
                <a:ext uri="{FF2B5EF4-FFF2-40B4-BE49-F238E27FC236}">
                  <a16:creationId xmlns:a16="http://schemas.microsoft.com/office/drawing/2014/main" id="{4E196BCE-F08B-290F-F1E9-9F9A46FC22BC}"/>
                </a:ext>
              </a:extLst>
            </p:cNvPr>
            <p:cNvSpPr/>
            <p:nvPr/>
          </p:nvSpPr>
          <p:spPr>
            <a:xfrm>
              <a:off x="3189014" y="1760235"/>
              <a:ext cx="351117" cy="32073"/>
            </a:xfrm>
            <a:custGeom>
              <a:avLst/>
              <a:gdLst/>
              <a:ahLst/>
              <a:cxnLst/>
              <a:rect l="l" t="t" r="r" b="b"/>
              <a:pathLst>
                <a:path w="10170" h="929" extrusionOk="0">
                  <a:moveTo>
                    <a:pt x="1" y="0"/>
                  </a:moveTo>
                  <a:lnTo>
                    <a:pt x="1" y="643"/>
                  </a:lnTo>
                  <a:cubicBezTo>
                    <a:pt x="1" y="810"/>
                    <a:pt x="120" y="929"/>
                    <a:pt x="286" y="929"/>
                  </a:cubicBezTo>
                  <a:lnTo>
                    <a:pt x="9884" y="929"/>
                  </a:lnTo>
                  <a:cubicBezTo>
                    <a:pt x="10050" y="929"/>
                    <a:pt x="10169" y="810"/>
                    <a:pt x="10169" y="643"/>
                  </a:cubicBezTo>
                  <a:lnTo>
                    <a:pt x="101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82" name="Google Shape;1455;p47">
              <a:extLst>
                <a:ext uri="{FF2B5EF4-FFF2-40B4-BE49-F238E27FC236}">
                  <a16:creationId xmlns:a16="http://schemas.microsoft.com/office/drawing/2014/main" id="{507E7B71-BC3A-E2BF-2954-CECA89FADFEB}"/>
                </a:ext>
              </a:extLst>
            </p:cNvPr>
            <p:cNvSpPr/>
            <p:nvPr/>
          </p:nvSpPr>
          <p:spPr>
            <a:xfrm>
              <a:off x="3250676" y="1657455"/>
              <a:ext cx="41154" cy="41154"/>
            </a:xfrm>
            <a:custGeom>
              <a:avLst/>
              <a:gdLst/>
              <a:ahLst/>
              <a:cxnLst/>
              <a:rect l="l" t="t" r="r" b="b"/>
              <a:pathLst>
                <a:path w="1192" h="1192" extrusionOk="0">
                  <a:moveTo>
                    <a:pt x="1" y="0"/>
                  </a:moveTo>
                  <a:lnTo>
                    <a:pt x="1" y="1191"/>
                  </a:lnTo>
                  <a:lnTo>
                    <a:pt x="1191" y="1191"/>
                  </a:lnTo>
                  <a:lnTo>
                    <a:pt x="1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83" name="Google Shape;1456;p47">
              <a:extLst>
                <a:ext uri="{FF2B5EF4-FFF2-40B4-BE49-F238E27FC236}">
                  <a16:creationId xmlns:a16="http://schemas.microsoft.com/office/drawing/2014/main" id="{47BE214F-F1BB-BC3F-0B22-17A6C32FA178}"/>
                </a:ext>
              </a:extLst>
            </p:cNvPr>
            <p:cNvSpPr/>
            <p:nvPr/>
          </p:nvSpPr>
          <p:spPr>
            <a:xfrm>
              <a:off x="3250676" y="1595794"/>
              <a:ext cx="41154" cy="41119"/>
            </a:xfrm>
            <a:custGeom>
              <a:avLst/>
              <a:gdLst/>
              <a:ahLst/>
              <a:cxnLst/>
              <a:rect l="l" t="t" r="r" b="b"/>
              <a:pathLst>
                <a:path w="1192" h="1191" extrusionOk="0">
                  <a:moveTo>
                    <a:pt x="1" y="0"/>
                  </a:moveTo>
                  <a:lnTo>
                    <a:pt x="1" y="1191"/>
                  </a:lnTo>
                  <a:lnTo>
                    <a:pt x="1191" y="1191"/>
                  </a:lnTo>
                  <a:lnTo>
                    <a:pt x="1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84" name="Google Shape;1457;p47">
              <a:extLst>
                <a:ext uri="{FF2B5EF4-FFF2-40B4-BE49-F238E27FC236}">
                  <a16:creationId xmlns:a16="http://schemas.microsoft.com/office/drawing/2014/main" id="{A9A9AA05-CE71-E3C3-3BF2-E5D7F86AFC9F}"/>
                </a:ext>
              </a:extLst>
            </p:cNvPr>
            <p:cNvSpPr/>
            <p:nvPr/>
          </p:nvSpPr>
          <p:spPr>
            <a:xfrm>
              <a:off x="3374827" y="1657455"/>
              <a:ext cx="41154" cy="41154"/>
            </a:xfrm>
            <a:custGeom>
              <a:avLst/>
              <a:gdLst/>
              <a:ahLst/>
              <a:cxnLst/>
              <a:rect l="l" t="t" r="r" b="b"/>
              <a:pathLst>
                <a:path w="1192" h="1192" extrusionOk="0">
                  <a:moveTo>
                    <a:pt x="1" y="0"/>
                  </a:moveTo>
                  <a:lnTo>
                    <a:pt x="1" y="1191"/>
                  </a:lnTo>
                  <a:lnTo>
                    <a:pt x="1191" y="1191"/>
                  </a:lnTo>
                  <a:lnTo>
                    <a:pt x="1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85" name="Google Shape;1458;p47">
              <a:extLst>
                <a:ext uri="{FF2B5EF4-FFF2-40B4-BE49-F238E27FC236}">
                  <a16:creationId xmlns:a16="http://schemas.microsoft.com/office/drawing/2014/main" id="{CB1E67FD-F927-85F4-1B7F-A84AB1899BDC}"/>
                </a:ext>
              </a:extLst>
            </p:cNvPr>
            <p:cNvSpPr/>
            <p:nvPr/>
          </p:nvSpPr>
          <p:spPr>
            <a:xfrm>
              <a:off x="3374827" y="1595794"/>
              <a:ext cx="41154" cy="41119"/>
            </a:xfrm>
            <a:custGeom>
              <a:avLst/>
              <a:gdLst/>
              <a:ahLst/>
              <a:cxnLst/>
              <a:rect l="l" t="t" r="r" b="b"/>
              <a:pathLst>
                <a:path w="1192" h="1191" extrusionOk="0">
                  <a:moveTo>
                    <a:pt x="1" y="0"/>
                  </a:moveTo>
                  <a:lnTo>
                    <a:pt x="1" y="1191"/>
                  </a:lnTo>
                  <a:lnTo>
                    <a:pt x="1191" y="1191"/>
                  </a:lnTo>
                  <a:lnTo>
                    <a:pt x="1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86" name="Google Shape;1459;p47">
              <a:extLst>
                <a:ext uri="{FF2B5EF4-FFF2-40B4-BE49-F238E27FC236}">
                  <a16:creationId xmlns:a16="http://schemas.microsoft.com/office/drawing/2014/main" id="{83737E9F-5006-C581-69A9-2BA45DFAB865}"/>
                </a:ext>
              </a:extLst>
            </p:cNvPr>
            <p:cNvSpPr/>
            <p:nvPr/>
          </p:nvSpPr>
          <p:spPr>
            <a:xfrm>
              <a:off x="3436488" y="1534132"/>
              <a:ext cx="41154" cy="40325"/>
            </a:xfrm>
            <a:custGeom>
              <a:avLst/>
              <a:gdLst/>
              <a:ahLst/>
              <a:cxnLst/>
              <a:rect l="l" t="t" r="r" b="b"/>
              <a:pathLst>
                <a:path w="1192" h="1168" extrusionOk="0">
                  <a:moveTo>
                    <a:pt x="1" y="0"/>
                  </a:moveTo>
                  <a:lnTo>
                    <a:pt x="1" y="1167"/>
                  </a:lnTo>
                  <a:lnTo>
                    <a:pt x="1192" y="1167"/>
                  </a:lnTo>
                  <a:lnTo>
                    <a:pt x="1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87" name="Google Shape;1460;p47">
              <a:extLst>
                <a:ext uri="{FF2B5EF4-FFF2-40B4-BE49-F238E27FC236}">
                  <a16:creationId xmlns:a16="http://schemas.microsoft.com/office/drawing/2014/main" id="{6036C767-2F07-551F-780C-15BB9B0C4C22}"/>
                </a:ext>
              </a:extLst>
            </p:cNvPr>
            <p:cNvSpPr/>
            <p:nvPr/>
          </p:nvSpPr>
          <p:spPr>
            <a:xfrm>
              <a:off x="3189015" y="1493012"/>
              <a:ext cx="351117" cy="246679"/>
            </a:xfrm>
            <a:custGeom>
              <a:avLst/>
              <a:gdLst/>
              <a:ahLst/>
              <a:cxnLst/>
              <a:rect l="l" t="t" r="r" b="b"/>
              <a:pathLst>
                <a:path w="10170" h="7145" extrusionOk="0">
                  <a:moveTo>
                    <a:pt x="8693" y="596"/>
                  </a:moveTo>
                  <a:cubicBezTo>
                    <a:pt x="8860" y="596"/>
                    <a:pt x="8979" y="715"/>
                    <a:pt x="8979" y="905"/>
                  </a:cubicBezTo>
                  <a:lnTo>
                    <a:pt x="8979" y="2668"/>
                  </a:lnTo>
                  <a:lnTo>
                    <a:pt x="8979" y="4454"/>
                  </a:lnTo>
                  <a:cubicBezTo>
                    <a:pt x="8979" y="4620"/>
                    <a:pt x="8860" y="4739"/>
                    <a:pt x="8693" y="4739"/>
                  </a:cubicBezTo>
                  <a:lnTo>
                    <a:pt x="7169" y="4739"/>
                  </a:lnTo>
                  <a:lnTo>
                    <a:pt x="7169" y="6264"/>
                  </a:lnTo>
                  <a:cubicBezTo>
                    <a:pt x="7169" y="6430"/>
                    <a:pt x="7050" y="6549"/>
                    <a:pt x="6859" y="6549"/>
                  </a:cubicBezTo>
                  <a:lnTo>
                    <a:pt x="1477" y="6549"/>
                  </a:lnTo>
                  <a:cubicBezTo>
                    <a:pt x="1287" y="6549"/>
                    <a:pt x="1168" y="6430"/>
                    <a:pt x="1168" y="6264"/>
                  </a:cubicBezTo>
                  <a:lnTo>
                    <a:pt x="1168" y="4478"/>
                  </a:lnTo>
                  <a:lnTo>
                    <a:pt x="1168" y="2691"/>
                  </a:lnTo>
                  <a:cubicBezTo>
                    <a:pt x="1168" y="2501"/>
                    <a:pt x="1287" y="2382"/>
                    <a:pt x="1477" y="2382"/>
                  </a:cubicBezTo>
                  <a:lnTo>
                    <a:pt x="2954" y="2382"/>
                  </a:lnTo>
                  <a:lnTo>
                    <a:pt x="2954" y="905"/>
                  </a:lnTo>
                  <a:cubicBezTo>
                    <a:pt x="2954" y="715"/>
                    <a:pt x="3073" y="596"/>
                    <a:pt x="3263" y="596"/>
                  </a:cubicBezTo>
                  <a:close/>
                  <a:moveTo>
                    <a:pt x="286" y="0"/>
                  </a:moveTo>
                  <a:cubicBezTo>
                    <a:pt x="120" y="0"/>
                    <a:pt x="1" y="120"/>
                    <a:pt x="1" y="310"/>
                  </a:cubicBezTo>
                  <a:lnTo>
                    <a:pt x="1" y="7145"/>
                  </a:lnTo>
                  <a:lnTo>
                    <a:pt x="10169" y="7145"/>
                  </a:lnTo>
                  <a:lnTo>
                    <a:pt x="10169" y="310"/>
                  </a:lnTo>
                  <a:cubicBezTo>
                    <a:pt x="10169" y="120"/>
                    <a:pt x="10027" y="0"/>
                    <a:pt x="98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88" name="Google Shape;1461;p47">
              <a:extLst>
                <a:ext uri="{FF2B5EF4-FFF2-40B4-BE49-F238E27FC236}">
                  <a16:creationId xmlns:a16="http://schemas.microsoft.com/office/drawing/2014/main" id="{83CC0F6C-4FE5-8464-3E58-FB6455F56FCC}"/>
                </a:ext>
              </a:extLst>
            </p:cNvPr>
            <p:cNvSpPr/>
            <p:nvPr/>
          </p:nvSpPr>
          <p:spPr>
            <a:xfrm>
              <a:off x="3374845" y="1534128"/>
              <a:ext cx="41154" cy="41119"/>
            </a:xfrm>
            <a:custGeom>
              <a:avLst/>
              <a:gdLst/>
              <a:ahLst/>
              <a:cxnLst/>
              <a:rect l="l" t="t" r="r" b="b"/>
              <a:pathLst>
                <a:path w="1192" h="1191" extrusionOk="0">
                  <a:moveTo>
                    <a:pt x="1" y="0"/>
                  </a:moveTo>
                  <a:lnTo>
                    <a:pt x="1" y="1191"/>
                  </a:lnTo>
                  <a:lnTo>
                    <a:pt x="1191" y="1191"/>
                  </a:lnTo>
                  <a:lnTo>
                    <a:pt x="1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89" name="Google Shape;1462;p47">
              <a:extLst>
                <a:ext uri="{FF2B5EF4-FFF2-40B4-BE49-F238E27FC236}">
                  <a16:creationId xmlns:a16="http://schemas.microsoft.com/office/drawing/2014/main" id="{19312090-E23B-034D-4920-F27CAA51C100}"/>
                </a:ext>
              </a:extLst>
            </p:cNvPr>
            <p:cNvSpPr/>
            <p:nvPr/>
          </p:nvSpPr>
          <p:spPr>
            <a:xfrm>
              <a:off x="3436508" y="1595804"/>
              <a:ext cx="41154" cy="40325"/>
            </a:xfrm>
            <a:custGeom>
              <a:avLst/>
              <a:gdLst/>
              <a:ahLst/>
              <a:cxnLst/>
              <a:rect l="l" t="t" r="r" b="b"/>
              <a:pathLst>
                <a:path w="1192" h="1168" extrusionOk="0">
                  <a:moveTo>
                    <a:pt x="1" y="0"/>
                  </a:moveTo>
                  <a:lnTo>
                    <a:pt x="1" y="1167"/>
                  </a:lnTo>
                  <a:lnTo>
                    <a:pt x="1192" y="1167"/>
                  </a:lnTo>
                  <a:lnTo>
                    <a:pt x="1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90" name="Google Shape;1287;p47">
            <a:extLst>
              <a:ext uri="{FF2B5EF4-FFF2-40B4-BE49-F238E27FC236}">
                <a16:creationId xmlns:a16="http://schemas.microsoft.com/office/drawing/2014/main" id="{CFEDC125-EEF4-8E61-4963-049586549DE9}"/>
              </a:ext>
            </a:extLst>
          </p:cNvPr>
          <p:cNvGrpSpPr/>
          <p:nvPr/>
        </p:nvGrpSpPr>
        <p:grpSpPr>
          <a:xfrm>
            <a:off x="633442" y="4307959"/>
            <a:ext cx="372164" cy="392691"/>
            <a:chOff x="7976682" y="2025811"/>
            <a:chExt cx="352742" cy="353575"/>
          </a:xfrm>
          <a:solidFill>
            <a:srgbClr val="000000"/>
          </a:solidFill>
        </p:grpSpPr>
        <p:sp>
          <p:nvSpPr>
            <p:cNvPr id="91" name="Google Shape;1288;p47">
              <a:extLst>
                <a:ext uri="{FF2B5EF4-FFF2-40B4-BE49-F238E27FC236}">
                  <a16:creationId xmlns:a16="http://schemas.microsoft.com/office/drawing/2014/main" id="{983A4CF7-4AA7-8773-2A54-01AB384DB931}"/>
                </a:ext>
              </a:extLst>
            </p:cNvPr>
            <p:cNvSpPr/>
            <p:nvPr/>
          </p:nvSpPr>
          <p:spPr>
            <a:xfrm>
              <a:off x="7976682" y="2214909"/>
              <a:ext cx="164477" cy="164477"/>
            </a:xfrm>
            <a:custGeom>
              <a:avLst/>
              <a:gdLst/>
              <a:ahLst/>
              <a:cxnLst/>
              <a:rect l="l" t="t" r="r" b="b"/>
              <a:pathLst>
                <a:path w="4764" h="4764" extrusionOk="0">
                  <a:moveTo>
                    <a:pt x="4406" y="3358"/>
                  </a:moveTo>
                  <a:cubicBezTo>
                    <a:pt x="4144" y="3358"/>
                    <a:pt x="3882" y="3239"/>
                    <a:pt x="3692" y="3073"/>
                  </a:cubicBezTo>
                  <a:cubicBezTo>
                    <a:pt x="3525" y="2882"/>
                    <a:pt x="3406" y="2620"/>
                    <a:pt x="3406" y="2358"/>
                  </a:cubicBezTo>
                  <a:cubicBezTo>
                    <a:pt x="3406" y="2072"/>
                    <a:pt x="3525" y="1810"/>
                    <a:pt x="3692" y="1644"/>
                  </a:cubicBezTo>
                  <a:cubicBezTo>
                    <a:pt x="3882" y="1453"/>
                    <a:pt x="4144" y="1334"/>
                    <a:pt x="4406" y="1334"/>
                  </a:cubicBezTo>
                  <a:lnTo>
                    <a:pt x="4763" y="1334"/>
                  </a:lnTo>
                  <a:lnTo>
                    <a:pt x="4763" y="1334"/>
                  </a:lnTo>
                  <a:lnTo>
                    <a:pt x="4763" y="286"/>
                  </a:lnTo>
                  <a:cubicBezTo>
                    <a:pt x="4763" y="120"/>
                    <a:pt x="4620" y="0"/>
                    <a:pt x="4478" y="0"/>
                  </a:cubicBezTo>
                  <a:lnTo>
                    <a:pt x="310" y="0"/>
                  </a:lnTo>
                  <a:cubicBezTo>
                    <a:pt x="119" y="0"/>
                    <a:pt x="0" y="143"/>
                    <a:pt x="0" y="286"/>
                  </a:cubicBezTo>
                  <a:lnTo>
                    <a:pt x="0" y="4454"/>
                  </a:lnTo>
                  <a:cubicBezTo>
                    <a:pt x="0" y="4644"/>
                    <a:pt x="167" y="4763"/>
                    <a:pt x="310" y="4763"/>
                  </a:cubicBezTo>
                  <a:lnTo>
                    <a:pt x="4478" y="4763"/>
                  </a:lnTo>
                  <a:cubicBezTo>
                    <a:pt x="4644" y="4763"/>
                    <a:pt x="4763" y="4620"/>
                    <a:pt x="4763" y="4454"/>
                  </a:cubicBezTo>
                  <a:lnTo>
                    <a:pt x="4763" y="3430"/>
                  </a:lnTo>
                  <a:lnTo>
                    <a:pt x="4763" y="3430"/>
                  </a:lnTo>
                  <a:lnTo>
                    <a:pt x="4406" y="343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92" name="Google Shape;1289;p47">
              <a:extLst>
                <a:ext uri="{FF2B5EF4-FFF2-40B4-BE49-F238E27FC236}">
                  <a16:creationId xmlns:a16="http://schemas.microsoft.com/office/drawing/2014/main" id="{0AB08A36-B7B3-55BE-1DE2-D77C91313526}"/>
                </a:ext>
              </a:extLst>
            </p:cNvPr>
            <p:cNvSpPr/>
            <p:nvPr/>
          </p:nvSpPr>
          <p:spPr>
            <a:xfrm>
              <a:off x="8118096" y="2214078"/>
              <a:ext cx="211328" cy="162026"/>
            </a:xfrm>
            <a:custGeom>
              <a:avLst/>
              <a:gdLst/>
              <a:ahLst/>
              <a:cxnLst/>
              <a:rect l="l" t="t" r="r" b="b"/>
              <a:pathLst>
                <a:path w="6121" h="4693" extrusionOk="0">
                  <a:moveTo>
                    <a:pt x="5835" y="1"/>
                  </a:moveTo>
                  <a:lnTo>
                    <a:pt x="4787" y="1"/>
                  </a:lnTo>
                  <a:lnTo>
                    <a:pt x="4787" y="358"/>
                  </a:lnTo>
                  <a:cubicBezTo>
                    <a:pt x="4787" y="620"/>
                    <a:pt x="4668" y="882"/>
                    <a:pt x="4478" y="1048"/>
                  </a:cubicBezTo>
                  <a:cubicBezTo>
                    <a:pt x="4311" y="1239"/>
                    <a:pt x="4049" y="1358"/>
                    <a:pt x="3763" y="1358"/>
                  </a:cubicBezTo>
                  <a:cubicBezTo>
                    <a:pt x="3501" y="1358"/>
                    <a:pt x="3239" y="1239"/>
                    <a:pt x="3049" y="1048"/>
                  </a:cubicBezTo>
                  <a:cubicBezTo>
                    <a:pt x="2882" y="882"/>
                    <a:pt x="2763" y="620"/>
                    <a:pt x="2763" y="358"/>
                  </a:cubicBezTo>
                  <a:lnTo>
                    <a:pt x="2763" y="1"/>
                  </a:lnTo>
                  <a:lnTo>
                    <a:pt x="2763" y="1"/>
                  </a:lnTo>
                  <a:lnTo>
                    <a:pt x="1668" y="1"/>
                  </a:lnTo>
                  <a:cubicBezTo>
                    <a:pt x="1477" y="1"/>
                    <a:pt x="1358" y="144"/>
                    <a:pt x="1358" y="286"/>
                  </a:cubicBezTo>
                  <a:lnTo>
                    <a:pt x="1358" y="1334"/>
                  </a:lnTo>
                  <a:cubicBezTo>
                    <a:pt x="1358" y="1501"/>
                    <a:pt x="1263" y="1691"/>
                    <a:pt x="1144" y="1811"/>
                  </a:cubicBezTo>
                  <a:cubicBezTo>
                    <a:pt x="1025" y="1930"/>
                    <a:pt x="858" y="2025"/>
                    <a:pt x="667" y="2025"/>
                  </a:cubicBezTo>
                  <a:lnTo>
                    <a:pt x="310" y="2025"/>
                  </a:lnTo>
                  <a:cubicBezTo>
                    <a:pt x="239" y="2025"/>
                    <a:pt x="143" y="2049"/>
                    <a:pt x="72" y="2096"/>
                  </a:cubicBezTo>
                  <a:cubicBezTo>
                    <a:pt x="24" y="2168"/>
                    <a:pt x="0" y="2263"/>
                    <a:pt x="0" y="2334"/>
                  </a:cubicBezTo>
                  <a:cubicBezTo>
                    <a:pt x="0" y="2430"/>
                    <a:pt x="24" y="2525"/>
                    <a:pt x="72" y="2573"/>
                  </a:cubicBezTo>
                  <a:cubicBezTo>
                    <a:pt x="143" y="2644"/>
                    <a:pt x="239" y="2668"/>
                    <a:pt x="310" y="2668"/>
                  </a:cubicBezTo>
                  <a:lnTo>
                    <a:pt x="667" y="2668"/>
                  </a:lnTo>
                  <a:cubicBezTo>
                    <a:pt x="858" y="2668"/>
                    <a:pt x="1025" y="2763"/>
                    <a:pt x="1144" y="2882"/>
                  </a:cubicBezTo>
                  <a:cubicBezTo>
                    <a:pt x="1263" y="3001"/>
                    <a:pt x="1358" y="3168"/>
                    <a:pt x="1358" y="3358"/>
                  </a:cubicBezTo>
                  <a:lnTo>
                    <a:pt x="1358" y="4406"/>
                  </a:lnTo>
                  <a:cubicBezTo>
                    <a:pt x="1358" y="4573"/>
                    <a:pt x="1501" y="4692"/>
                    <a:pt x="1668" y="4692"/>
                  </a:cubicBezTo>
                  <a:lnTo>
                    <a:pt x="5835" y="4692"/>
                  </a:lnTo>
                  <a:cubicBezTo>
                    <a:pt x="6002" y="4692"/>
                    <a:pt x="6121" y="4549"/>
                    <a:pt x="6121" y="4406"/>
                  </a:cubicBezTo>
                  <a:lnTo>
                    <a:pt x="6121" y="239"/>
                  </a:lnTo>
                  <a:cubicBezTo>
                    <a:pt x="6121" y="120"/>
                    <a:pt x="5978" y="1"/>
                    <a:pt x="5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93" name="Google Shape;1290;p47">
              <a:extLst>
                <a:ext uri="{FF2B5EF4-FFF2-40B4-BE49-F238E27FC236}">
                  <a16:creationId xmlns:a16="http://schemas.microsoft.com/office/drawing/2014/main" id="{BCC71A1F-33C8-E62E-C235-2910944BFC1B}"/>
                </a:ext>
              </a:extLst>
            </p:cNvPr>
            <p:cNvSpPr/>
            <p:nvPr/>
          </p:nvSpPr>
          <p:spPr>
            <a:xfrm>
              <a:off x="8164947" y="2025811"/>
              <a:ext cx="164477" cy="209670"/>
            </a:xfrm>
            <a:custGeom>
              <a:avLst/>
              <a:gdLst/>
              <a:ahLst/>
              <a:cxnLst/>
              <a:rect l="l" t="t" r="r" b="b"/>
              <a:pathLst>
                <a:path w="4764" h="6073" extrusionOk="0">
                  <a:moveTo>
                    <a:pt x="4478" y="0"/>
                  </a:moveTo>
                  <a:lnTo>
                    <a:pt x="311" y="0"/>
                  </a:lnTo>
                  <a:cubicBezTo>
                    <a:pt x="120" y="0"/>
                    <a:pt x="1" y="143"/>
                    <a:pt x="1" y="286"/>
                  </a:cubicBezTo>
                  <a:lnTo>
                    <a:pt x="1" y="1334"/>
                  </a:lnTo>
                  <a:lnTo>
                    <a:pt x="358" y="1334"/>
                  </a:lnTo>
                  <a:cubicBezTo>
                    <a:pt x="620" y="1334"/>
                    <a:pt x="906" y="1453"/>
                    <a:pt x="1073" y="1643"/>
                  </a:cubicBezTo>
                  <a:cubicBezTo>
                    <a:pt x="1263" y="1810"/>
                    <a:pt x="1382" y="2072"/>
                    <a:pt x="1382" y="2334"/>
                  </a:cubicBezTo>
                  <a:cubicBezTo>
                    <a:pt x="1382" y="2620"/>
                    <a:pt x="1263" y="2882"/>
                    <a:pt x="1073" y="3048"/>
                  </a:cubicBezTo>
                  <a:cubicBezTo>
                    <a:pt x="906" y="3239"/>
                    <a:pt x="620" y="3358"/>
                    <a:pt x="358" y="3358"/>
                  </a:cubicBezTo>
                  <a:lnTo>
                    <a:pt x="1" y="3358"/>
                  </a:lnTo>
                  <a:lnTo>
                    <a:pt x="1" y="3358"/>
                  </a:lnTo>
                  <a:lnTo>
                    <a:pt x="1" y="4406"/>
                  </a:lnTo>
                  <a:cubicBezTo>
                    <a:pt x="1" y="4573"/>
                    <a:pt x="144" y="4692"/>
                    <a:pt x="311" y="4692"/>
                  </a:cubicBezTo>
                  <a:lnTo>
                    <a:pt x="1335" y="4692"/>
                  </a:lnTo>
                  <a:cubicBezTo>
                    <a:pt x="1525" y="4692"/>
                    <a:pt x="1692" y="4787"/>
                    <a:pt x="1811" y="4906"/>
                  </a:cubicBezTo>
                  <a:cubicBezTo>
                    <a:pt x="1930" y="5025"/>
                    <a:pt x="2025" y="5192"/>
                    <a:pt x="2025" y="5382"/>
                  </a:cubicBezTo>
                  <a:lnTo>
                    <a:pt x="2025" y="5739"/>
                  </a:lnTo>
                  <a:cubicBezTo>
                    <a:pt x="2025" y="5835"/>
                    <a:pt x="2049" y="5906"/>
                    <a:pt x="2120" y="5978"/>
                  </a:cubicBezTo>
                  <a:cubicBezTo>
                    <a:pt x="2168" y="6025"/>
                    <a:pt x="2263" y="6073"/>
                    <a:pt x="2359" y="6073"/>
                  </a:cubicBezTo>
                  <a:cubicBezTo>
                    <a:pt x="2454" y="6073"/>
                    <a:pt x="2525" y="6025"/>
                    <a:pt x="2597" y="5978"/>
                  </a:cubicBezTo>
                  <a:cubicBezTo>
                    <a:pt x="2644" y="5906"/>
                    <a:pt x="2668" y="5835"/>
                    <a:pt x="2668" y="5739"/>
                  </a:cubicBezTo>
                  <a:lnTo>
                    <a:pt x="2668" y="5382"/>
                  </a:lnTo>
                  <a:cubicBezTo>
                    <a:pt x="2668" y="5192"/>
                    <a:pt x="2763" y="5025"/>
                    <a:pt x="2882" y="4906"/>
                  </a:cubicBezTo>
                  <a:cubicBezTo>
                    <a:pt x="3002" y="4787"/>
                    <a:pt x="3192" y="4692"/>
                    <a:pt x="3359" y="4692"/>
                  </a:cubicBezTo>
                  <a:lnTo>
                    <a:pt x="4407" y="4692"/>
                  </a:lnTo>
                  <a:cubicBezTo>
                    <a:pt x="4597" y="4692"/>
                    <a:pt x="4716" y="4549"/>
                    <a:pt x="4716" y="4406"/>
                  </a:cubicBezTo>
                  <a:lnTo>
                    <a:pt x="4716" y="238"/>
                  </a:lnTo>
                  <a:cubicBezTo>
                    <a:pt x="4764" y="143"/>
                    <a:pt x="4621" y="0"/>
                    <a:pt x="44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94" name="Google Shape;1291;p47">
              <a:extLst>
                <a:ext uri="{FF2B5EF4-FFF2-40B4-BE49-F238E27FC236}">
                  <a16:creationId xmlns:a16="http://schemas.microsoft.com/office/drawing/2014/main" id="{857A2310-26B9-F95C-74F2-CE05B198BAE2}"/>
                </a:ext>
              </a:extLst>
            </p:cNvPr>
            <p:cNvSpPr/>
            <p:nvPr/>
          </p:nvSpPr>
          <p:spPr>
            <a:xfrm>
              <a:off x="7976683" y="2027435"/>
              <a:ext cx="212985" cy="162854"/>
            </a:xfrm>
            <a:custGeom>
              <a:avLst/>
              <a:gdLst/>
              <a:ahLst/>
              <a:cxnLst/>
              <a:rect l="l" t="t" r="r" b="b"/>
              <a:pathLst>
                <a:path w="6169" h="4717" extrusionOk="0">
                  <a:moveTo>
                    <a:pt x="334" y="4716"/>
                  </a:moveTo>
                  <a:lnTo>
                    <a:pt x="4501" y="4716"/>
                  </a:lnTo>
                  <a:cubicBezTo>
                    <a:pt x="4692" y="4716"/>
                    <a:pt x="4811" y="4573"/>
                    <a:pt x="4811" y="4406"/>
                  </a:cubicBezTo>
                  <a:lnTo>
                    <a:pt x="4811" y="3382"/>
                  </a:lnTo>
                  <a:cubicBezTo>
                    <a:pt x="4811" y="3192"/>
                    <a:pt x="4882" y="3025"/>
                    <a:pt x="5001" y="2882"/>
                  </a:cubicBezTo>
                  <a:cubicBezTo>
                    <a:pt x="5121" y="2787"/>
                    <a:pt x="5311" y="2692"/>
                    <a:pt x="5478" y="2692"/>
                  </a:cubicBezTo>
                  <a:lnTo>
                    <a:pt x="5835" y="2692"/>
                  </a:lnTo>
                  <a:cubicBezTo>
                    <a:pt x="5930" y="2692"/>
                    <a:pt x="6025" y="2644"/>
                    <a:pt x="6073" y="2597"/>
                  </a:cubicBezTo>
                  <a:cubicBezTo>
                    <a:pt x="6145" y="2549"/>
                    <a:pt x="6168" y="2454"/>
                    <a:pt x="6168" y="2358"/>
                  </a:cubicBezTo>
                  <a:cubicBezTo>
                    <a:pt x="6168" y="2263"/>
                    <a:pt x="6145" y="2168"/>
                    <a:pt x="6073" y="2120"/>
                  </a:cubicBezTo>
                  <a:cubicBezTo>
                    <a:pt x="6025" y="2049"/>
                    <a:pt x="5930" y="2025"/>
                    <a:pt x="5835" y="2025"/>
                  </a:cubicBezTo>
                  <a:lnTo>
                    <a:pt x="5454" y="2025"/>
                  </a:lnTo>
                  <a:cubicBezTo>
                    <a:pt x="5287" y="2025"/>
                    <a:pt x="5097" y="1930"/>
                    <a:pt x="4978" y="1811"/>
                  </a:cubicBezTo>
                  <a:cubicBezTo>
                    <a:pt x="4859" y="1692"/>
                    <a:pt x="4763" y="1525"/>
                    <a:pt x="4763" y="1334"/>
                  </a:cubicBezTo>
                  <a:lnTo>
                    <a:pt x="4763" y="310"/>
                  </a:lnTo>
                  <a:cubicBezTo>
                    <a:pt x="4763" y="120"/>
                    <a:pt x="4620" y="1"/>
                    <a:pt x="4478" y="1"/>
                  </a:cubicBezTo>
                  <a:lnTo>
                    <a:pt x="310" y="1"/>
                  </a:lnTo>
                  <a:cubicBezTo>
                    <a:pt x="119" y="1"/>
                    <a:pt x="0" y="144"/>
                    <a:pt x="0" y="310"/>
                  </a:cubicBezTo>
                  <a:lnTo>
                    <a:pt x="0" y="4478"/>
                  </a:lnTo>
                  <a:cubicBezTo>
                    <a:pt x="48" y="4573"/>
                    <a:pt x="167" y="4716"/>
                    <a:pt x="334" y="471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95" name="Google Shape;1313;p47">
            <a:extLst>
              <a:ext uri="{FF2B5EF4-FFF2-40B4-BE49-F238E27FC236}">
                <a16:creationId xmlns:a16="http://schemas.microsoft.com/office/drawing/2014/main" id="{50E37929-80AF-8FB8-7660-C6C2A8B361B7}"/>
              </a:ext>
            </a:extLst>
          </p:cNvPr>
          <p:cNvGrpSpPr/>
          <p:nvPr/>
        </p:nvGrpSpPr>
        <p:grpSpPr>
          <a:xfrm>
            <a:off x="596801" y="4990161"/>
            <a:ext cx="506918" cy="460445"/>
            <a:chOff x="7975028" y="1457669"/>
            <a:chExt cx="352774" cy="351912"/>
          </a:xfrm>
          <a:solidFill>
            <a:srgbClr val="000000"/>
          </a:solidFill>
        </p:grpSpPr>
        <p:sp>
          <p:nvSpPr>
            <p:cNvPr id="96" name="Google Shape;1314;p47">
              <a:extLst>
                <a:ext uri="{FF2B5EF4-FFF2-40B4-BE49-F238E27FC236}">
                  <a16:creationId xmlns:a16="http://schemas.microsoft.com/office/drawing/2014/main" id="{B635A87D-6BF5-AF72-20F3-C8B1DC1DBBF2}"/>
                </a:ext>
              </a:extLst>
            </p:cNvPr>
            <p:cNvSpPr/>
            <p:nvPr/>
          </p:nvSpPr>
          <p:spPr>
            <a:xfrm>
              <a:off x="7975028" y="1509456"/>
              <a:ext cx="300160" cy="300125"/>
            </a:xfrm>
            <a:custGeom>
              <a:avLst/>
              <a:gdLst/>
              <a:ahLst/>
              <a:cxnLst/>
              <a:rect l="l" t="t" r="r" b="b"/>
              <a:pathLst>
                <a:path w="8694" h="8693" extrusionOk="0">
                  <a:moveTo>
                    <a:pt x="7550" y="2430"/>
                  </a:moveTo>
                  <a:cubicBezTo>
                    <a:pt x="7883" y="2978"/>
                    <a:pt x="8098" y="3644"/>
                    <a:pt x="8098" y="4359"/>
                  </a:cubicBezTo>
                  <a:cubicBezTo>
                    <a:pt x="8098" y="5407"/>
                    <a:pt x="7669" y="6312"/>
                    <a:pt x="6978" y="7002"/>
                  </a:cubicBezTo>
                  <a:cubicBezTo>
                    <a:pt x="6312" y="7693"/>
                    <a:pt x="5383" y="8098"/>
                    <a:pt x="4335" y="8098"/>
                  </a:cubicBezTo>
                  <a:cubicBezTo>
                    <a:pt x="3287" y="8098"/>
                    <a:pt x="2382" y="7693"/>
                    <a:pt x="1692" y="7002"/>
                  </a:cubicBezTo>
                  <a:cubicBezTo>
                    <a:pt x="1001" y="6312"/>
                    <a:pt x="596" y="5407"/>
                    <a:pt x="596" y="4359"/>
                  </a:cubicBezTo>
                  <a:cubicBezTo>
                    <a:pt x="596" y="3311"/>
                    <a:pt x="1001" y="2382"/>
                    <a:pt x="1692" y="1715"/>
                  </a:cubicBezTo>
                  <a:cubicBezTo>
                    <a:pt x="2382" y="1025"/>
                    <a:pt x="3287" y="596"/>
                    <a:pt x="4335" y="596"/>
                  </a:cubicBezTo>
                  <a:cubicBezTo>
                    <a:pt x="5049" y="596"/>
                    <a:pt x="5716" y="810"/>
                    <a:pt x="6264" y="1144"/>
                  </a:cubicBezTo>
                  <a:lnTo>
                    <a:pt x="6716" y="715"/>
                  </a:lnTo>
                  <a:cubicBezTo>
                    <a:pt x="6050" y="287"/>
                    <a:pt x="5240" y="1"/>
                    <a:pt x="4335" y="1"/>
                  </a:cubicBezTo>
                  <a:cubicBezTo>
                    <a:pt x="3144" y="1"/>
                    <a:pt x="2049" y="477"/>
                    <a:pt x="1287" y="1287"/>
                  </a:cubicBezTo>
                  <a:cubicBezTo>
                    <a:pt x="501" y="2073"/>
                    <a:pt x="1" y="3168"/>
                    <a:pt x="1" y="4359"/>
                  </a:cubicBezTo>
                  <a:cubicBezTo>
                    <a:pt x="1" y="5549"/>
                    <a:pt x="477" y="6645"/>
                    <a:pt x="1287" y="7431"/>
                  </a:cubicBezTo>
                  <a:cubicBezTo>
                    <a:pt x="2049" y="8193"/>
                    <a:pt x="3144" y="8693"/>
                    <a:pt x="4335" y="8693"/>
                  </a:cubicBezTo>
                  <a:cubicBezTo>
                    <a:pt x="5526" y="8693"/>
                    <a:pt x="6645" y="8217"/>
                    <a:pt x="7407" y="7431"/>
                  </a:cubicBezTo>
                  <a:cubicBezTo>
                    <a:pt x="8169" y="6645"/>
                    <a:pt x="8693" y="5549"/>
                    <a:pt x="8693" y="4359"/>
                  </a:cubicBezTo>
                  <a:cubicBezTo>
                    <a:pt x="8693" y="3501"/>
                    <a:pt x="8407" y="2668"/>
                    <a:pt x="7979" y="200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97" name="Google Shape;1315;p47">
              <a:extLst>
                <a:ext uri="{FF2B5EF4-FFF2-40B4-BE49-F238E27FC236}">
                  <a16:creationId xmlns:a16="http://schemas.microsoft.com/office/drawing/2014/main" id="{0B0D2D62-3240-3B35-97ED-26C86348C898}"/>
                </a:ext>
              </a:extLst>
            </p:cNvPr>
            <p:cNvSpPr/>
            <p:nvPr/>
          </p:nvSpPr>
          <p:spPr>
            <a:xfrm>
              <a:off x="8016143" y="1550574"/>
              <a:ext cx="217922" cy="217922"/>
            </a:xfrm>
            <a:custGeom>
              <a:avLst/>
              <a:gdLst/>
              <a:ahLst/>
              <a:cxnLst/>
              <a:rect l="l" t="t" r="r" b="b"/>
              <a:pathLst>
                <a:path w="6312" h="6312" extrusionOk="0">
                  <a:moveTo>
                    <a:pt x="4668" y="405"/>
                  </a:moveTo>
                  <a:cubicBezTo>
                    <a:pt x="4216" y="167"/>
                    <a:pt x="3716" y="0"/>
                    <a:pt x="3144" y="0"/>
                  </a:cubicBezTo>
                  <a:cubicBezTo>
                    <a:pt x="2287" y="0"/>
                    <a:pt x="1477" y="358"/>
                    <a:pt x="929" y="929"/>
                  </a:cubicBezTo>
                  <a:cubicBezTo>
                    <a:pt x="358" y="1501"/>
                    <a:pt x="1" y="2287"/>
                    <a:pt x="1" y="3168"/>
                  </a:cubicBezTo>
                  <a:cubicBezTo>
                    <a:pt x="1" y="4025"/>
                    <a:pt x="358" y="4835"/>
                    <a:pt x="929" y="5382"/>
                  </a:cubicBezTo>
                  <a:cubicBezTo>
                    <a:pt x="1477" y="5954"/>
                    <a:pt x="2287" y="6311"/>
                    <a:pt x="3144" y="6311"/>
                  </a:cubicBezTo>
                  <a:cubicBezTo>
                    <a:pt x="4025" y="6311"/>
                    <a:pt x="4811" y="5954"/>
                    <a:pt x="5383" y="5382"/>
                  </a:cubicBezTo>
                  <a:cubicBezTo>
                    <a:pt x="5954" y="4835"/>
                    <a:pt x="6311" y="4025"/>
                    <a:pt x="6311" y="3168"/>
                  </a:cubicBezTo>
                  <a:cubicBezTo>
                    <a:pt x="6311" y="2620"/>
                    <a:pt x="6168" y="2096"/>
                    <a:pt x="5930" y="1644"/>
                  </a:cubicBezTo>
                  <a:lnTo>
                    <a:pt x="5478" y="2096"/>
                  </a:lnTo>
                  <a:cubicBezTo>
                    <a:pt x="5621" y="2406"/>
                    <a:pt x="5716" y="2787"/>
                    <a:pt x="5716" y="3168"/>
                  </a:cubicBezTo>
                  <a:cubicBezTo>
                    <a:pt x="5716" y="3882"/>
                    <a:pt x="5406" y="4501"/>
                    <a:pt x="4978" y="4978"/>
                  </a:cubicBezTo>
                  <a:cubicBezTo>
                    <a:pt x="4501" y="5454"/>
                    <a:pt x="3858" y="5716"/>
                    <a:pt x="3144" y="5716"/>
                  </a:cubicBezTo>
                  <a:cubicBezTo>
                    <a:pt x="2430" y="5716"/>
                    <a:pt x="1810" y="5430"/>
                    <a:pt x="1334" y="4978"/>
                  </a:cubicBezTo>
                  <a:cubicBezTo>
                    <a:pt x="858" y="4501"/>
                    <a:pt x="596" y="3882"/>
                    <a:pt x="596" y="3168"/>
                  </a:cubicBezTo>
                  <a:cubicBezTo>
                    <a:pt x="596" y="2453"/>
                    <a:pt x="882" y="1810"/>
                    <a:pt x="1334" y="1358"/>
                  </a:cubicBezTo>
                  <a:cubicBezTo>
                    <a:pt x="1810" y="882"/>
                    <a:pt x="2430" y="596"/>
                    <a:pt x="3144" y="596"/>
                  </a:cubicBezTo>
                  <a:cubicBezTo>
                    <a:pt x="3549" y="596"/>
                    <a:pt x="3906" y="691"/>
                    <a:pt x="4216" y="83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98" name="Google Shape;1316;p47">
              <a:extLst>
                <a:ext uri="{FF2B5EF4-FFF2-40B4-BE49-F238E27FC236}">
                  <a16:creationId xmlns:a16="http://schemas.microsoft.com/office/drawing/2014/main" id="{576855CE-B93D-2E9B-9BBD-5B8CD5FFA5FC}"/>
                </a:ext>
              </a:extLst>
            </p:cNvPr>
            <p:cNvSpPr/>
            <p:nvPr/>
          </p:nvSpPr>
          <p:spPr>
            <a:xfrm>
              <a:off x="8057263" y="1591695"/>
              <a:ext cx="135683" cy="135683"/>
            </a:xfrm>
            <a:custGeom>
              <a:avLst/>
              <a:gdLst/>
              <a:ahLst/>
              <a:cxnLst/>
              <a:rect l="l" t="t" r="r" b="b"/>
              <a:pathLst>
                <a:path w="3930" h="3930" extrusionOk="0">
                  <a:moveTo>
                    <a:pt x="1953" y="596"/>
                  </a:moveTo>
                  <a:lnTo>
                    <a:pt x="2048" y="596"/>
                  </a:lnTo>
                  <a:lnTo>
                    <a:pt x="2548" y="95"/>
                  </a:lnTo>
                  <a:cubicBezTo>
                    <a:pt x="2382" y="48"/>
                    <a:pt x="2167" y="0"/>
                    <a:pt x="1953" y="0"/>
                  </a:cubicBezTo>
                  <a:cubicBezTo>
                    <a:pt x="1429" y="0"/>
                    <a:pt x="929" y="214"/>
                    <a:pt x="572" y="572"/>
                  </a:cubicBezTo>
                  <a:cubicBezTo>
                    <a:pt x="215" y="929"/>
                    <a:pt x="0" y="1405"/>
                    <a:pt x="0" y="1977"/>
                  </a:cubicBezTo>
                  <a:cubicBezTo>
                    <a:pt x="0" y="2501"/>
                    <a:pt x="215" y="3025"/>
                    <a:pt x="572" y="3382"/>
                  </a:cubicBezTo>
                  <a:cubicBezTo>
                    <a:pt x="929" y="3739"/>
                    <a:pt x="1405" y="3930"/>
                    <a:pt x="1953" y="3930"/>
                  </a:cubicBezTo>
                  <a:cubicBezTo>
                    <a:pt x="2501" y="3930"/>
                    <a:pt x="3001" y="3739"/>
                    <a:pt x="3358" y="3382"/>
                  </a:cubicBezTo>
                  <a:cubicBezTo>
                    <a:pt x="3715" y="3025"/>
                    <a:pt x="3930" y="2548"/>
                    <a:pt x="3930" y="1977"/>
                  </a:cubicBezTo>
                  <a:cubicBezTo>
                    <a:pt x="3930" y="1762"/>
                    <a:pt x="3906" y="1548"/>
                    <a:pt x="3834" y="1358"/>
                  </a:cubicBezTo>
                  <a:lnTo>
                    <a:pt x="3334" y="1858"/>
                  </a:lnTo>
                  <a:lnTo>
                    <a:pt x="3334" y="1977"/>
                  </a:lnTo>
                  <a:cubicBezTo>
                    <a:pt x="3334" y="2358"/>
                    <a:pt x="3191" y="2691"/>
                    <a:pt x="2953" y="2953"/>
                  </a:cubicBezTo>
                  <a:cubicBezTo>
                    <a:pt x="2715" y="3191"/>
                    <a:pt x="2358" y="3334"/>
                    <a:pt x="1953" y="3334"/>
                  </a:cubicBezTo>
                  <a:cubicBezTo>
                    <a:pt x="1572" y="3334"/>
                    <a:pt x="1239" y="3191"/>
                    <a:pt x="977" y="2953"/>
                  </a:cubicBezTo>
                  <a:cubicBezTo>
                    <a:pt x="738" y="2715"/>
                    <a:pt x="596" y="2358"/>
                    <a:pt x="596" y="1977"/>
                  </a:cubicBezTo>
                  <a:cubicBezTo>
                    <a:pt x="596" y="1596"/>
                    <a:pt x="738" y="1262"/>
                    <a:pt x="977" y="1000"/>
                  </a:cubicBezTo>
                  <a:cubicBezTo>
                    <a:pt x="1239" y="762"/>
                    <a:pt x="1596" y="596"/>
                    <a:pt x="1953" y="59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99" name="Google Shape;1317;p47">
              <a:extLst>
                <a:ext uri="{FF2B5EF4-FFF2-40B4-BE49-F238E27FC236}">
                  <a16:creationId xmlns:a16="http://schemas.microsoft.com/office/drawing/2014/main" id="{4DDD0D7F-04A7-C307-7B9A-E94B3C103C38}"/>
                </a:ext>
              </a:extLst>
            </p:cNvPr>
            <p:cNvSpPr/>
            <p:nvPr/>
          </p:nvSpPr>
          <p:spPr>
            <a:xfrm>
              <a:off x="8111503" y="1457669"/>
              <a:ext cx="216299" cy="213813"/>
            </a:xfrm>
            <a:custGeom>
              <a:avLst/>
              <a:gdLst/>
              <a:ahLst/>
              <a:cxnLst/>
              <a:rect l="l" t="t" r="r" b="b"/>
              <a:pathLst>
                <a:path w="6265" h="6193" extrusionOk="0">
                  <a:moveTo>
                    <a:pt x="6145" y="1239"/>
                  </a:moveTo>
                  <a:cubicBezTo>
                    <a:pt x="6074" y="1191"/>
                    <a:pt x="6026" y="1144"/>
                    <a:pt x="5955" y="1144"/>
                  </a:cubicBezTo>
                  <a:lnTo>
                    <a:pt x="5240" y="1024"/>
                  </a:lnTo>
                  <a:lnTo>
                    <a:pt x="5097" y="262"/>
                  </a:lnTo>
                  <a:cubicBezTo>
                    <a:pt x="5097" y="191"/>
                    <a:pt x="5073" y="143"/>
                    <a:pt x="5002" y="119"/>
                  </a:cubicBezTo>
                  <a:cubicBezTo>
                    <a:pt x="4883" y="0"/>
                    <a:pt x="4716" y="0"/>
                    <a:pt x="4597" y="119"/>
                  </a:cubicBezTo>
                  <a:lnTo>
                    <a:pt x="3692" y="977"/>
                  </a:lnTo>
                  <a:cubicBezTo>
                    <a:pt x="3645" y="1024"/>
                    <a:pt x="3597" y="1120"/>
                    <a:pt x="3597" y="1215"/>
                  </a:cubicBezTo>
                  <a:lnTo>
                    <a:pt x="3597" y="2191"/>
                  </a:lnTo>
                  <a:lnTo>
                    <a:pt x="120" y="5644"/>
                  </a:lnTo>
                  <a:cubicBezTo>
                    <a:pt x="1" y="5763"/>
                    <a:pt x="1" y="5954"/>
                    <a:pt x="120" y="6073"/>
                  </a:cubicBezTo>
                  <a:cubicBezTo>
                    <a:pt x="239" y="6192"/>
                    <a:pt x="430" y="6192"/>
                    <a:pt x="549" y="6073"/>
                  </a:cubicBezTo>
                  <a:lnTo>
                    <a:pt x="4026" y="2620"/>
                  </a:lnTo>
                  <a:lnTo>
                    <a:pt x="5002" y="2620"/>
                  </a:lnTo>
                  <a:cubicBezTo>
                    <a:pt x="5097" y="2620"/>
                    <a:pt x="5193" y="2572"/>
                    <a:pt x="5240" y="2525"/>
                  </a:cubicBezTo>
                  <a:lnTo>
                    <a:pt x="6097" y="1667"/>
                  </a:lnTo>
                  <a:cubicBezTo>
                    <a:pt x="6264" y="1548"/>
                    <a:pt x="6264" y="1358"/>
                    <a:pt x="6145" y="123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grpSp>
      <p:grpSp>
        <p:nvGrpSpPr>
          <p:cNvPr id="100" name="Google Shape;1397;p47">
            <a:extLst>
              <a:ext uri="{FF2B5EF4-FFF2-40B4-BE49-F238E27FC236}">
                <a16:creationId xmlns:a16="http://schemas.microsoft.com/office/drawing/2014/main" id="{E86D9F99-C46B-33CF-DC44-371D917F4828}"/>
              </a:ext>
            </a:extLst>
          </p:cNvPr>
          <p:cNvGrpSpPr/>
          <p:nvPr/>
        </p:nvGrpSpPr>
        <p:grpSpPr>
          <a:xfrm>
            <a:off x="638381" y="1710839"/>
            <a:ext cx="362287" cy="335952"/>
            <a:chOff x="399560" y="1873246"/>
            <a:chExt cx="314937" cy="352775"/>
          </a:xfrm>
          <a:solidFill>
            <a:srgbClr val="000000"/>
          </a:solidFill>
        </p:grpSpPr>
        <p:sp>
          <p:nvSpPr>
            <p:cNvPr id="101" name="Google Shape;1398;p47">
              <a:extLst>
                <a:ext uri="{FF2B5EF4-FFF2-40B4-BE49-F238E27FC236}">
                  <a16:creationId xmlns:a16="http://schemas.microsoft.com/office/drawing/2014/main" id="{99470AE0-FE98-E47D-C2F6-1A6079E97E9B}"/>
                </a:ext>
              </a:extLst>
            </p:cNvPr>
            <p:cNvSpPr/>
            <p:nvPr/>
          </p:nvSpPr>
          <p:spPr>
            <a:xfrm>
              <a:off x="399560" y="2156902"/>
              <a:ext cx="101158" cy="69119"/>
            </a:xfrm>
            <a:custGeom>
              <a:avLst/>
              <a:gdLst/>
              <a:ahLst/>
              <a:cxnLst/>
              <a:rect l="l" t="t" r="r" b="b"/>
              <a:pathLst>
                <a:path w="2930" h="2002" extrusionOk="0">
                  <a:moveTo>
                    <a:pt x="2215" y="1"/>
                  </a:moveTo>
                  <a:lnTo>
                    <a:pt x="1453" y="1"/>
                  </a:lnTo>
                  <a:lnTo>
                    <a:pt x="715" y="1"/>
                  </a:lnTo>
                  <a:cubicBezTo>
                    <a:pt x="548" y="1"/>
                    <a:pt x="334" y="96"/>
                    <a:pt x="215" y="215"/>
                  </a:cubicBezTo>
                  <a:cubicBezTo>
                    <a:pt x="72" y="358"/>
                    <a:pt x="1" y="549"/>
                    <a:pt x="1" y="715"/>
                  </a:cubicBezTo>
                  <a:lnTo>
                    <a:pt x="1" y="1406"/>
                  </a:lnTo>
                  <a:cubicBezTo>
                    <a:pt x="1" y="1525"/>
                    <a:pt x="72" y="1620"/>
                    <a:pt x="144" y="1668"/>
                  </a:cubicBezTo>
                  <a:cubicBezTo>
                    <a:pt x="548" y="1882"/>
                    <a:pt x="1025" y="2001"/>
                    <a:pt x="1453" y="2001"/>
                  </a:cubicBezTo>
                  <a:cubicBezTo>
                    <a:pt x="1906" y="2001"/>
                    <a:pt x="2358" y="1882"/>
                    <a:pt x="2763" y="1668"/>
                  </a:cubicBezTo>
                  <a:cubicBezTo>
                    <a:pt x="2858" y="1620"/>
                    <a:pt x="2930" y="1525"/>
                    <a:pt x="2930" y="1406"/>
                  </a:cubicBezTo>
                  <a:lnTo>
                    <a:pt x="2930" y="715"/>
                  </a:lnTo>
                  <a:cubicBezTo>
                    <a:pt x="2930" y="549"/>
                    <a:pt x="2858" y="358"/>
                    <a:pt x="2716" y="215"/>
                  </a:cubicBezTo>
                  <a:cubicBezTo>
                    <a:pt x="2596" y="96"/>
                    <a:pt x="2406" y="1"/>
                    <a:pt x="22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sp>
          <p:nvSpPr>
            <p:cNvPr id="102" name="Google Shape;1399;p47">
              <a:extLst>
                <a:ext uri="{FF2B5EF4-FFF2-40B4-BE49-F238E27FC236}">
                  <a16:creationId xmlns:a16="http://schemas.microsoft.com/office/drawing/2014/main" id="{DE3C27B7-7DD7-71C3-71A4-8C9CFBEA9DC7}"/>
                </a:ext>
              </a:extLst>
            </p:cNvPr>
            <p:cNvSpPr/>
            <p:nvPr/>
          </p:nvSpPr>
          <p:spPr>
            <a:xfrm>
              <a:off x="412715" y="2073869"/>
              <a:ext cx="74055" cy="74022"/>
            </a:xfrm>
            <a:custGeom>
              <a:avLst/>
              <a:gdLst/>
              <a:ahLst/>
              <a:cxnLst/>
              <a:rect l="l" t="t" r="r" b="b"/>
              <a:pathLst>
                <a:path w="2145" h="2144" extrusionOk="0">
                  <a:moveTo>
                    <a:pt x="1072" y="2144"/>
                  </a:moveTo>
                  <a:cubicBezTo>
                    <a:pt x="1668" y="2144"/>
                    <a:pt x="2144" y="1668"/>
                    <a:pt x="2144" y="1072"/>
                  </a:cubicBezTo>
                  <a:cubicBezTo>
                    <a:pt x="2144" y="477"/>
                    <a:pt x="1668" y="1"/>
                    <a:pt x="1072" y="1"/>
                  </a:cubicBezTo>
                  <a:cubicBezTo>
                    <a:pt x="477" y="1"/>
                    <a:pt x="1" y="477"/>
                    <a:pt x="1" y="1072"/>
                  </a:cubicBezTo>
                  <a:cubicBezTo>
                    <a:pt x="1" y="1668"/>
                    <a:pt x="525" y="2144"/>
                    <a:pt x="1072" y="2144"/>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sp>
          <p:nvSpPr>
            <p:cNvPr id="103" name="Google Shape;1400;p47">
              <a:extLst>
                <a:ext uri="{FF2B5EF4-FFF2-40B4-BE49-F238E27FC236}">
                  <a16:creationId xmlns:a16="http://schemas.microsoft.com/office/drawing/2014/main" id="{94795782-5D42-F114-4C55-FDEC9125B9CF}"/>
                </a:ext>
              </a:extLst>
            </p:cNvPr>
            <p:cNvSpPr/>
            <p:nvPr/>
          </p:nvSpPr>
          <p:spPr>
            <a:xfrm>
              <a:off x="613339" y="2156901"/>
              <a:ext cx="101158" cy="69119"/>
            </a:xfrm>
            <a:custGeom>
              <a:avLst/>
              <a:gdLst/>
              <a:ahLst/>
              <a:cxnLst/>
              <a:rect l="l" t="t" r="r" b="b"/>
              <a:pathLst>
                <a:path w="2930" h="2002" extrusionOk="0">
                  <a:moveTo>
                    <a:pt x="2715" y="215"/>
                  </a:moveTo>
                  <a:cubicBezTo>
                    <a:pt x="2572" y="72"/>
                    <a:pt x="2382" y="1"/>
                    <a:pt x="2215" y="1"/>
                  </a:cubicBezTo>
                  <a:lnTo>
                    <a:pt x="1453" y="1"/>
                  </a:lnTo>
                  <a:lnTo>
                    <a:pt x="715" y="1"/>
                  </a:lnTo>
                  <a:cubicBezTo>
                    <a:pt x="548" y="1"/>
                    <a:pt x="334" y="96"/>
                    <a:pt x="215" y="215"/>
                  </a:cubicBezTo>
                  <a:cubicBezTo>
                    <a:pt x="72" y="358"/>
                    <a:pt x="0" y="549"/>
                    <a:pt x="0" y="715"/>
                  </a:cubicBezTo>
                  <a:lnTo>
                    <a:pt x="0" y="1406"/>
                  </a:lnTo>
                  <a:cubicBezTo>
                    <a:pt x="0" y="1525"/>
                    <a:pt x="72" y="1620"/>
                    <a:pt x="143" y="1668"/>
                  </a:cubicBezTo>
                  <a:cubicBezTo>
                    <a:pt x="548" y="1882"/>
                    <a:pt x="1024" y="2001"/>
                    <a:pt x="1453" y="2001"/>
                  </a:cubicBezTo>
                  <a:cubicBezTo>
                    <a:pt x="1906" y="2001"/>
                    <a:pt x="2358" y="1882"/>
                    <a:pt x="2763" y="1668"/>
                  </a:cubicBezTo>
                  <a:cubicBezTo>
                    <a:pt x="2858" y="1620"/>
                    <a:pt x="2930" y="1525"/>
                    <a:pt x="2930" y="1406"/>
                  </a:cubicBezTo>
                  <a:lnTo>
                    <a:pt x="2930" y="715"/>
                  </a:lnTo>
                  <a:cubicBezTo>
                    <a:pt x="2930" y="549"/>
                    <a:pt x="2834" y="358"/>
                    <a:pt x="2715" y="215"/>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sp>
          <p:nvSpPr>
            <p:cNvPr id="104" name="Google Shape;1401;p47">
              <a:extLst>
                <a:ext uri="{FF2B5EF4-FFF2-40B4-BE49-F238E27FC236}">
                  <a16:creationId xmlns:a16="http://schemas.microsoft.com/office/drawing/2014/main" id="{51166E5B-A6AC-EB72-029F-268C5380FFDD}"/>
                </a:ext>
              </a:extLst>
            </p:cNvPr>
            <p:cNvSpPr/>
            <p:nvPr/>
          </p:nvSpPr>
          <p:spPr>
            <a:xfrm>
              <a:off x="625664" y="2073868"/>
              <a:ext cx="74021" cy="74022"/>
            </a:xfrm>
            <a:custGeom>
              <a:avLst/>
              <a:gdLst/>
              <a:ahLst/>
              <a:cxnLst/>
              <a:rect l="l" t="t" r="r" b="b"/>
              <a:pathLst>
                <a:path w="2144" h="2144" extrusionOk="0">
                  <a:moveTo>
                    <a:pt x="1" y="1072"/>
                  </a:moveTo>
                  <a:cubicBezTo>
                    <a:pt x="1" y="1668"/>
                    <a:pt x="477" y="2144"/>
                    <a:pt x="1072" y="2144"/>
                  </a:cubicBezTo>
                  <a:cubicBezTo>
                    <a:pt x="1668" y="2144"/>
                    <a:pt x="2144" y="1668"/>
                    <a:pt x="2144" y="1072"/>
                  </a:cubicBezTo>
                  <a:cubicBezTo>
                    <a:pt x="2144" y="477"/>
                    <a:pt x="1668" y="1"/>
                    <a:pt x="1072" y="1"/>
                  </a:cubicBezTo>
                  <a:cubicBezTo>
                    <a:pt x="477" y="1"/>
                    <a:pt x="1" y="477"/>
                    <a:pt x="1" y="1072"/>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sp>
          <p:nvSpPr>
            <p:cNvPr id="105" name="Google Shape;1402;p47">
              <a:extLst>
                <a:ext uri="{FF2B5EF4-FFF2-40B4-BE49-F238E27FC236}">
                  <a16:creationId xmlns:a16="http://schemas.microsoft.com/office/drawing/2014/main" id="{4231A246-6C4D-3FE1-5878-046FBF0341C0}"/>
                </a:ext>
              </a:extLst>
            </p:cNvPr>
            <p:cNvSpPr/>
            <p:nvPr/>
          </p:nvSpPr>
          <p:spPr>
            <a:xfrm>
              <a:off x="566489" y="1873246"/>
              <a:ext cx="119249" cy="206425"/>
            </a:xfrm>
            <a:custGeom>
              <a:avLst/>
              <a:gdLst/>
              <a:ahLst/>
              <a:cxnLst/>
              <a:rect l="l" t="t" r="r" b="b"/>
              <a:pathLst>
                <a:path w="3454" h="5979" extrusionOk="0">
                  <a:moveTo>
                    <a:pt x="2262" y="4883"/>
                  </a:moveTo>
                  <a:cubicBezTo>
                    <a:pt x="2262" y="4788"/>
                    <a:pt x="2262" y="4716"/>
                    <a:pt x="2215" y="4621"/>
                  </a:cubicBezTo>
                  <a:cubicBezTo>
                    <a:pt x="2358" y="4573"/>
                    <a:pt x="2453" y="4430"/>
                    <a:pt x="2548" y="4335"/>
                  </a:cubicBezTo>
                  <a:cubicBezTo>
                    <a:pt x="2620" y="4264"/>
                    <a:pt x="2548" y="4168"/>
                    <a:pt x="2501" y="4168"/>
                  </a:cubicBezTo>
                  <a:cubicBezTo>
                    <a:pt x="2286" y="4145"/>
                    <a:pt x="2072" y="4049"/>
                    <a:pt x="1929" y="3930"/>
                  </a:cubicBezTo>
                  <a:cubicBezTo>
                    <a:pt x="1715" y="3787"/>
                    <a:pt x="1548" y="3549"/>
                    <a:pt x="1477" y="3287"/>
                  </a:cubicBezTo>
                  <a:cubicBezTo>
                    <a:pt x="1453" y="3144"/>
                    <a:pt x="1548" y="2954"/>
                    <a:pt x="1691" y="2930"/>
                  </a:cubicBezTo>
                  <a:cubicBezTo>
                    <a:pt x="1834" y="2906"/>
                    <a:pt x="2024" y="2978"/>
                    <a:pt x="2048" y="3144"/>
                  </a:cubicBezTo>
                  <a:cubicBezTo>
                    <a:pt x="2072" y="3287"/>
                    <a:pt x="2167" y="3406"/>
                    <a:pt x="2286" y="3502"/>
                  </a:cubicBezTo>
                  <a:cubicBezTo>
                    <a:pt x="2405" y="3573"/>
                    <a:pt x="2572" y="3645"/>
                    <a:pt x="2739" y="3597"/>
                  </a:cubicBezTo>
                  <a:cubicBezTo>
                    <a:pt x="2882" y="3597"/>
                    <a:pt x="3048" y="3430"/>
                    <a:pt x="3144" y="3311"/>
                  </a:cubicBezTo>
                  <a:cubicBezTo>
                    <a:pt x="3334" y="3097"/>
                    <a:pt x="3453" y="2811"/>
                    <a:pt x="3453" y="2501"/>
                  </a:cubicBezTo>
                  <a:cubicBezTo>
                    <a:pt x="3453" y="2335"/>
                    <a:pt x="3406" y="2144"/>
                    <a:pt x="3334" y="2001"/>
                  </a:cubicBezTo>
                  <a:cubicBezTo>
                    <a:pt x="3286" y="1906"/>
                    <a:pt x="3215" y="1858"/>
                    <a:pt x="3096" y="1811"/>
                  </a:cubicBezTo>
                  <a:cubicBezTo>
                    <a:pt x="3001" y="1787"/>
                    <a:pt x="2882" y="1858"/>
                    <a:pt x="2810" y="1906"/>
                  </a:cubicBezTo>
                  <a:cubicBezTo>
                    <a:pt x="2763" y="1978"/>
                    <a:pt x="2691" y="2001"/>
                    <a:pt x="2643" y="2025"/>
                  </a:cubicBezTo>
                  <a:cubicBezTo>
                    <a:pt x="2572" y="2025"/>
                    <a:pt x="2501" y="2025"/>
                    <a:pt x="2429" y="2001"/>
                  </a:cubicBezTo>
                  <a:cubicBezTo>
                    <a:pt x="2405" y="2001"/>
                    <a:pt x="2405" y="1978"/>
                    <a:pt x="2381" y="1978"/>
                  </a:cubicBezTo>
                  <a:cubicBezTo>
                    <a:pt x="2262" y="1858"/>
                    <a:pt x="2262" y="1668"/>
                    <a:pt x="2334" y="1549"/>
                  </a:cubicBezTo>
                  <a:cubicBezTo>
                    <a:pt x="2405" y="1501"/>
                    <a:pt x="2453" y="1406"/>
                    <a:pt x="2501" y="1287"/>
                  </a:cubicBezTo>
                  <a:cubicBezTo>
                    <a:pt x="2501" y="953"/>
                    <a:pt x="2334" y="692"/>
                    <a:pt x="2143" y="453"/>
                  </a:cubicBezTo>
                  <a:cubicBezTo>
                    <a:pt x="1929" y="239"/>
                    <a:pt x="1596" y="96"/>
                    <a:pt x="1262" y="25"/>
                  </a:cubicBezTo>
                  <a:cubicBezTo>
                    <a:pt x="976" y="1"/>
                    <a:pt x="714" y="72"/>
                    <a:pt x="500" y="191"/>
                  </a:cubicBezTo>
                  <a:cubicBezTo>
                    <a:pt x="310" y="263"/>
                    <a:pt x="143" y="430"/>
                    <a:pt x="48" y="596"/>
                  </a:cubicBezTo>
                  <a:cubicBezTo>
                    <a:pt x="24" y="668"/>
                    <a:pt x="0" y="739"/>
                    <a:pt x="0" y="834"/>
                  </a:cubicBezTo>
                  <a:lnTo>
                    <a:pt x="0" y="834"/>
                  </a:lnTo>
                  <a:lnTo>
                    <a:pt x="0" y="5264"/>
                  </a:lnTo>
                  <a:cubicBezTo>
                    <a:pt x="0" y="5383"/>
                    <a:pt x="48" y="5478"/>
                    <a:pt x="119" y="5550"/>
                  </a:cubicBezTo>
                  <a:cubicBezTo>
                    <a:pt x="167" y="5621"/>
                    <a:pt x="262" y="5716"/>
                    <a:pt x="357" y="5788"/>
                  </a:cubicBezTo>
                  <a:cubicBezTo>
                    <a:pt x="524" y="5907"/>
                    <a:pt x="762" y="5978"/>
                    <a:pt x="1119" y="5978"/>
                  </a:cubicBezTo>
                  <a:cubicBezTo>
                    <a:pt x="1429" y="5978"/>
                    <a:pt x="1715" y="5859"/>
                    <a:pt x="1905" y="5669"/>
                  </a:cubicBezTo>
                  <a:cubicBezTo>
                    <a:pt x="2143" y="5478"/>
                    <a:pt x="2262" y="5192"/>
                    <a:pt x="2262" y="4883"/>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sp>
          <p:nvSpPr>
            <p:cNvPr id="106" name="Google Shape;1403;p47">
              <a:extLst>
                <a:ext uri="{FF2B5EF4-FFF2-40B4-BE49-F238E27FC236}">
                  <a16:creationId xmlns:a16="http://schemas.microsoft.com/office/drawing/2014/main" id="{3CBC08E7-7E12-B84F-CA01-0E64B67027D5}"/>
                </a:ext>
              </a:extLst>
            </p:cNvPr>
            <p:cNvSpPr/>
            <p:nvPr/>
          </p:nvSpPr>
          <p:spPr>
            <a:xfrm>
              <a:off x="427526" y="1873250"/>
              <a:ext cx="119249" cy="206425"/>
            </a:xfrm>
            <a:custGeom>
              <a:avLst/>
              <a:gdLst/>
              <a:ahLst/>
              <a:cxnLst/>
              <a:rect l="l" t="t" r="r" b="b"/>
              <a:pathLst>
                <a:path w="3454" h="5979" extrusionOk="0">
                  <a:moveTo>
                    <a:pt x="3453" y="787"/>
                  </a:moveTo>
                  <a:cubicBezTo>
                    <a:pt x="3406" y="572"/>
                    <a:pt x="3215" y="334"/>
                    <a:pt x="2953" y="191"/>
                  </a:cubicBezTo>
                  <a:cubicBezTo>
                    <a:pt x="2739" y="72"/>
                    <a:pt x="2477" y="1"/>
                    <a:pt x="2168" y="49"/>
                  </a:cubicBezTo>
                  <a:cubicBezTo>
                    <a:pt x="1882" y="72"/>
                    <a:pt x="1596" y="191"/>
                    <a:pt x="1358" y="358"/>
                  </a:cubicBezTo>
                  <a:cubicBezTo>
                    <a:pt x="1286" y="430"/>
                    <a:pt x="1239" y="525"/>
                    <a:pt x="1239" y="644"/>
                  </a:cubicBezTo>
                  <a:cubicBezTo>
                    <a:pt x="1239" y="715"/>
                    <a:pt x="1310" y="811"/>
                    <a:pt x="1405" y="882"/>
                  </a:cubicBezTo>
                  <a:cubicBezTo>
                    <a:pt x="1453" y="906"/>
                    <a:pt x="1525" y="930"/>
                    <a:pt x="1572" y="1001"/>
                  </a:cubicBezTo>
                  <a:cubicBezTo>
                    <a:pt x="1786" y="1144"/>
                    <a:pt x="1953" y="1382"/>
                    <a:pt x="2025" y="1644"/>
                  </a:cubicBezTo>
                  <a:cubicBezTo>
                    <a:pt x="2072" y="1787"/>
                    <a:pt x="1953" y="1978"/>
                    <a:pt x="1810" y="2001"/>
                  </a:cubicBezTo>
                  <a:cubicBezTo>
                    <a:pt x="1667" y="2049"/>
                    <a:pt x="1477" y="1954"/>
                    <a:pt x="1453" y="1787"/>
                  </a:cubicBezTo>
                  <a:cubicBezTo>
                    <a:pt x="1405" y="1549"/>
                    <a:pt x="1167" y="1358"/>
                    <a:pt x="882" y="1311"/>
                  </a:cubicBezTo>
                  <a:cubicBezTo>
                    <a:pt x="715" y="1287"/>
                    <a:pt x="477" y="1454"/>
                    <a:pt x="358" y="1620"/>
                  </a:cubicBezTo>
                  <a:cubicBezTo>
                    <a:pt x="119" y="1858"/>
                    <a:pt x="0" y="2144"/>
                    <a:pt x="0" y="2501"/>
                  </a:cubicBezTo>
                  <a:cubicBezTo>
                    <a:pt x="0" y="2811"/>
                    <a:pt x="119" y="3073"/>
                    <a:pt x="286" y="3311"/>
                  </a:cubicBezTo>
                  <a:cubicBezTo>
                    <a:pt x="405" y="3454"/>
                    <a:pt x="572" y="3549"/>
                    <a:pt x="715" y="3645"/>
                  </a:cubicBezTo>
                  <a:lnTo>
                    <a:pt x="715" y="3764"/>
                  </a:lnTo>
                  <a:cubicBezTo>
                    <a:pt x="715" y="3883"/>
                    <a:pt x="739" y="4002"/>
                    <a:pt x="762" y="4121"/>
                  </a:cubicBezTo>
                  <a:cubicBezTo>
                    <a:pt x="810" y="4168"/>
                    <a:pt x="858" y="4192"/>
                    <a:pt x="929" y="4145"/>
                  </a:cubicBezTo>
                  <a:cubicBezTo>
                    <a:pt x="953" y="4121"/>
                    <a:pt x="1001" y="4097"/>
                    <a:pt x="1048" y="4049"/>
                  </a:cubicBezTo>
                  <a:cubicBezTo>
                    <a:pt x="1215" y="3954"/>
                    <a:pt x="1405" y="3906"/>
                    <a:pt x="1596" y="3906"/>
                  </a:cubicBezTo>
                  <a:cubicBezTo>
                    <a:pt x="1763" y="3906"/>
                    <a:pt x="1906" y="3930"/>
                    <a:pt x="2025" y="4002"/>
                  </a:cubicBezTo>
                  <a:cubicBezTo>
                    <a:pt x="2168" y="4049"/>
                    <a:pt x="2215" y="4240"/>
                    <a:pt x="2168" y="4383"/>
                  </a:cubicBezTo>
                  <a:cubicBezTo>
                    <a:pt x="2120" y="4526"/>
                    <a:pt x="1929" y="4597"/>
                    <a:pt x="1786" y="4526"/>
                  </a:cubicBezTo>
                  <a:cubicBezTo>
                    <a:pt x="1596" y="4430"/>
                    <a:pt x="1382" y="4502"/>
                    <a:pt x="1239" y="4621"/>
                  </a:cubicBezTo>
                  <a:cubicBezTo>
                    <a:pt x="1191" y="4692"/>
                    <a:pt x="1191" y="4835"/>
                    <a:pt x="1191" y="4883"/>
                  </a:cubicBezTo>
                  <a:cubicBezTo>
                    <a:pt x="1191" y="5335"/>
                    <a:pt x="1453" y="5740"/>
                    <a:pt x="1882" y="5907"/>
                  </a:cubicBezTo>
                  <a:cubicBezTo>
                    <a:pt x="1977" y="5955"/>
                    <a:pt x="2144" y="5978"/>
                    <a:pt x="2287" y="5978"/>
                  </a:cubicBezTo>
                  <a:cubicBezTo>
                    <a:pt x="2644" y="5978"/>
                    <a:pt x="2882" y="5907"/>
                    <a:pt x="3072" y="5788"/>
                  </a:cubicBezTo>
                  <a:cubicBezTo>
                    <a:pt x="3215" y="5669"/>
                    <a:pt x="3311" y="5550"/>
                    <a:pt x="3358" y="5454"/>
                  </a:cubicBezTo>
                  <a:cubicBezTo>
                    <a:pt x="3382" y="5383"/>
                    <a:pt x="3406" y="5335"/>
                    <a:pt x="3406" y="5264"/>
                  </a:cubicBezTo>
                  <a:lnTo>
                    <a:pt x="3406" y="2930"/>
                  </a:lnTo>
                  <a:cubicBezTo>
                    <a:pt x="3406" y="2740"/>
                    <a:pt x="3239" y="2597"/>
                    <a:pt x="3072" y="2620"/>
                  </a:cubicBezTo>
                  <a:cubicBezTo>
                    <a:pt x="2906" y="2644"/>
                    <a:pt x="2739" y="2644"/>
                    <a:pt x="2572" y="2620"/>
                  </a:cubicBezTo>
                  <a:cubicBezTo>
                    <a:pt x="2429" y="2597"/>
                    <a:pt x="2310" y="2454"/>
                    <a:pt x="2334" y="2263"/>
                  </a:cubicBezTo>
                  <a:cubicBezTo>
                    <a:pt x="2382" y="2120"/>
                    <a:pt x="2525" y="2001"/>
                    <a:pt x="2691" y="2025"/>
                  </a:cubicBezTo>
                  <a:cubicBezTo>
                    <a:pt x="2858" y="2049"/>
                    <a:pt x="3025" y="2025"/>
                    <a:pt x="3168" y="1930"/>
                  </a:cubicBezTo>
                  <a:cubicBezTo>
                    <a:pt x="3239" y="1906"/>
                    <a:pt x="3287" y="1858"/>
                    <a:pt x="3334" y="1811"/>
                  </a:cubicBezTo>
                  <a:cubicBezTo>
                    <a:pt x="3382" y="1763"/>
                    <a:pt x="3382" y="1716"/>
                    <a:pt x="3453" y="1644"/>
                  </a:cubicBezTo>
                  <a:lnTo>
                    <a:pt x="3453" y="811"/>
                  </a:lnTo>
                  <a:lnTo>
                    <a:pt x="3453" y="81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E600"/>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107" name="Google Shape;610;p29">
            <a:extLst>
              <a:ext uri="{FF2B5EF4-FFF2-40B4-BE49-F238E27FC236}">
                <a16:creationId xmlns:a16="http://schemas.microsoft.com/office/drawing/2014/main" id="{A232C860-1BB4-8A3D-0969-CD15633364BA}"/>
              </a:ext>
            </a:extLst>
          </p:cNvPr>
          <p:cNvSpPr txBox="1">
            <a:spLocks/>
          </p:cNvSpPr>
          <p:nvPr/>
        </p:nvSpPr>
        <p:spPr>
          <a:xfrm>
            <a:off x="1088351" y="5090075"/>
            <a:ext cx="4264068" cy="422962"/>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ubik"/>
              <a:buNone/>
              <a:defRPr sz="2200" b="0" i="0" u="none" strike="noStrike" cap="none">
                <a:solidFill>
                  <a:schemeClr val="dk1"/>
                </a:solidFill>
                <a:latin typeface="Poppins"/>
                <a:ea typeface="Poppins"/>
                <a:cs typeface="Poppins"/>
                <a:sym typeface="Poppins"/>
              </a:defRPr>
            </a:lvl1pPr>
            <a:lvl2pPr marL="914400" marR="0" lvl="1"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2pPr>
            <a:lvl3pPr marL="1371600" marR="0" lvl="2"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3pPr>
            <a:lvl4pPr marL="1828800" marR="0" lvl="3"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4pPr>
            <a:lvl5pPr marL="2286000" marR="0" lvl="4"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5pPr>
            <a:lvl6pPr marL="2743200" marR="0" lvl="5"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6pPr>
            <a:lvl7pPr marL="3200400" marR="0" lvl="6"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7pPr>
            <a:lvl8pPr marL="3657600" marR="0" lvl="7"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8pPr>
            <a:lvl9pPr marL="4114800" marR="0" lvl="8" indent="-304800" algn="l" rtl="0">
              <a:lnSpc>
                <a:spcPct val="115000"/>
              </a:lnSpc>
              <a:spcBef>
                <a:spcPts val="0"/>
              </a:spcBef>
              <a:spcAft>
                <a:spcPts val="0"/>
              </a:spcAft>
              <a:buClr>
                <a:schemeClr val="dk1"/>
              </a:buClr>
              <a:buSzPts val="1200"/>
              <a:buFont typeface="Rubik"/>
              <a:buNone/>
              <a:defRPr sz="1200" b="0" i="0" u="none" strike="noStrike" cap="none">
                <a:solidFill>
                  <a:schemeClr val="dk1"/>
                </a:solidFill>
                <a:latin typeface="Rubik"/>
                <a:ea typeface="Rubik"/>
                <a:cs typeface="Rubik"/>
                <a:sym typeface="Rubik"/>
              </a:defRPr>
            </a:lvl9pPr>
          </a:lstStyle>
          <a:p>
            <a:pPr marL="0" indent="0"/>
            <a:r>
              <a:rPr lang="en" sz="3000">
                <a:solidFill>
                  <a:srgbClr val="000000"/>
                </a:solidFill>
                <a:latin typeface="+mn-lt"/>
                <a:ea typeface="Calibri" panose="020F0502020204030204" pitchFamily="34" charset="0"/>
                <a:cs typeface="Calibri" panose="020F0502020204030204" pitchFamily="34" charset="0"/>
              </a:rPr>
              <a:t>Conclusion</a:t>
            </a:r>
            <a:endParaRPr lang="en-US" sz="3000">
              <a:solidFill>
                <a:srgbClr val="000000"/>
              </a:solidFill>
              <a:latin typeface="+mn-lt"/>
              <a:ea typeface="Calibri" panose="020F0502020204030204" pitchFamily="34" charset="0"/>
              <a:cs typeface="Calibri" panose="020F0502020204030204" pitchFamily="34" charset="0"/>
            </a:endParaRPr>
          </a:p>
        </p:txBody>
      </p:sp>
      <p:cxnSp>
        <p:nvCxnSpPr>
          <p:cNvPr id="108" name="Straight Connector 107">
            <a:extLst>
              <a:ext uri="{FF2B5EF4-FFF2-40B4-BE49-F238E27FC236}">
                <a16:creationId xmlns:a16="http://schemas.microsoft.com/office/drawing/2014/main" id="{CB6D1BAD-FCAA-E00C-1194-42309BD7F798}"/>
              </a:ext>
            </a:extLst>
          </p:cNvPr>
          <p:cNvCxnSpPr>
            <a:cxnSpLocks/>
          </p:cNvCxnSpPr>
          <p:nvPr/>
        </p:nvCxnSpPr>
        <p:spPr>
          <a:xfrm>
            <a:off x="506664" y="2228577"/>
            <a:ext cx="5934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35AD60E-DD06-B653-0CBE-115C6A6ABF4F}"/>
              </a:ext>
            </a:extLst>
          </p:cNvPr>
          <p:cNvCxnSpPr>
            <a:cxnSpLocks/>
          </p:cNvCxnSpPr>
          <p:nvPr/>
        </p:nvCxnSpPr>
        <p:spPr>
          <a:xfrm>
            <a:off x="506664" y="2923948"/>
            <a:ext cx="5934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FB832A4-2278-C5EB-A8C2-F1F4A379608D}"/>
              </a:ext>
            </a:extLst>
          </p:cNvPr>
          <p:cNvCxnSpPr>
            <a:cxnSpLocks/>
          </p:cNvCxnSpPr>
          <p:nvPr/>
        </p:nvCxnSpPr>
        <p:spPr>
          <a:xfrm>
            <a:off x="506664" y="4195619"/>
            <a:ext cx="5934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BFEBD39-271F-1134-FD2A-198575E14F3C}"/>
              </a:ext>
            </a:extLst>
          </p:cNvPr>
          <p:cNvCxnSpPr>
            <a:cxnSpLocks/>
          </p:cNvCxnSpPr>
          <p:nvPr/>
        </p:nvCxnSpPr>
        <p:spPr>
          <a:xfrm>
            <a:off x="506664" y="4875622"/>
            <a:ext cx="5934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3E93335-157D-C21D-4620-4E5E44EAC37E}"/>
              </a:ext>
            </a:extLst>
          </p:cNvPr>
          <p:cNvCxnSpPr>
            <a:cxnSpLocks/>
          </p:cNvCxnSpPr>
          <p:nvPr/>
        </p:nvCxnSpPr>
        <p:spPr>
          <a:xfrm>
            <a:off x="506664" y="5563309"/>
            <a:ext cx="5934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647E1C6-7099-1DBF-463D-8F03FA3D0912}"/>
              </a:ext>
            </a:extLst>
          </p:cNvPr>
          <p:cNvCxnSpPr>
            <a:cxnSpLocks/>
          </p:cNvCxnSpPr>
          <p:nvPr/>
        </p:nvCxnSpPr>
        <p:spPr>
          <a:xfrm>
            <a:off x="506664" y="3572999"/>
            <a:ext cx="5934456" cy="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Google Shape;610;p29">
            <a:extLst>
              <a:ext uri="{FF2B5EF4-FFF2-40B4-BE49-F238E27FC236}">
                <a16:creationId xmlns:a16="http://schemas.microsoft.com/office/drawing/2014/main" id="{A92A2576-B8D6-D2B7-761A-9A6D2516EB7C}"/>
              </a:ext>
            </a:extLst>
          </p:cNvPr>
          <p:cNvSpPr txBox="1">
            <a:spLocks/>
          </p:cNvSpPr>
          <p:nvPr/>
        </p:nvSpPr>
        <p:spPr>
          <a:xfrm>
            <a:off x="1088351" y="3697732"/>
            <a:ext cx="3238377" cy="422962"/>
          </a:xfrm>
          <a:prstGeom prst="rect">
            <a:avLst/>
          </a:prstGeom>
        </p:spPr>
        <p:txBody>
          <a:bodyPr spcFirstLastPara="1" wrap="square" lIns="91425" tIns="91425" rIns="91425" bIns="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 sz="3000">
                <a:solidFill>
                  <a:srgbClr val="000000"/>
                </a:solidFill>
                <a:ea typeface="Calibri" panose="020F0502020204030204" pitchFamily="34" charset="0"/>
                <a:cs typeface="Calibri" panose="020F0502020204030204" pitchFamily="34" charset="0"/>
              </a:rPr>
              <a:t>Financials</a:t>
            </a:r>
            <a:endParaRPr lang="en-US" sz="3000">
              <a:solidFill>
                <a:srgbClr val="000000"/>
              </a:solidFill>
              <a:ea typeface="Calibri" panose="020F0502020204030204" pitchFamily="34" charset="0"/>
              <a:cs typeface="Calibri" panose="020F0502020204030204" pitchFamily="34" charset="0"/>
            </a:endParaRPr>
          </a:p>
        </p:txBody>
      </p:sp>
      <p:sp>
        <p:nvSpPr>
          <p:cNvPr id="115" name="Google Shape;1383;p47">
            <a:extLst>
              <a:ext uri="{FF2B5EF4-FFF2-40B4-BE49-F238E27FC236}">
                <a16:creationId xmlns:a16="http://schemas.microsoft.com/office/drawing/2014/main" id="{E5D4B9D2-C438-2860-5FB0-3CD4188F3134}"/>
              </a:ext>
            </a:extLst>
          </p:cNvPr>
          <p:cNvSpPr/>
          <p:nvPr/>
        </p:nvSpPr>
        <p:spPr>
          <a:xfrm>
            <a:off x="667103" y="3964756"/>
            <a:ext cx="88800" cy="73864"/>
          </a:xfrm>
          <a:custGeom>
            <a:avLst/>
            <a:gdLst/>
            <a:ahLst/>
            <a:cxnLst/>
            <a:rect l="l" t="t" r="r" b="b"/>
            <a:pathLst>
              <a:path w="2596" h="1930" extrusionOk="0">
                <a:moveTo>
                  <a:pt x="2286" y="1"/>
                </a:moveTo>
                <a:lnTo>
                  <a:pt x="310" y="1"/>
                </a:lnTo>
                <a:cubicBezTo>
                  <a:pt x="119" y="1"/>
                  <a:pt x="0" y="120"/>
                  <a:pt x="0" y="310"/>
                </a:cubicBezTo>
                <a:lnTo>
                  <a:pt x="0" y="1644"/>
                </a:lnTo>
                <a:cubicBezTo>
                  <a:pt x="0" y="1811"/>
                  <a:pt x="119" y="1930"/>
                  <a:pt x="310" y="1930"/>
                </a:cubicBezTo>
                <a:lnTo>
                  <a:pt x="2286" y="1930"/>
                </a:lnTo>
                <a:cubicBezTo>
                  <a:pt x="2477" y="1930"/>
                  <a:pt x="2596" y="1811"/>
                  <a:pt x="2596" y="1644"/>
                </a:cubicBezTo>
                <a:lnTo>
                  <a:pt x="2596" y="310"/>
                </a:lnTo>
                <a:cubicBezTo>
                  <a:pt x="2596" y="144"/>
                  <a:pt x="2453" y="1"/>
                  <a:pt x="2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16" name="Google Shape;1384;p47">
            <a:extLst>
              <a:ext uri="{FF2B5EF4-FFF2-40B4-BE49-F238E27FC236}">
                <a16:creationId xmlns:a16="http://schemas.microsoft.com/office/drawing/2014/main" id="{D761DBE3-9FC4-295E-3DCB-0FA520FCEEA4}"/>
              </a:ext>
            </a:extLst>
          </p:cNvPr>
          <p:cNvSpPr/>
          <p:nvPr/>
        </p:nvSpPr>
        <p:spPr>
          <a:xfrm>
            <a:off x="776256" y="3894604"/>
            <a:ext cx="88834" cy="144017"/>
          </a:xfrm>
          <a:custGeom>
            <a:avLst/>
            <a:gdLst/>
            <a:ahLst/>
            <a:cxnLst/>
            <a:rect l="l" t="t" r="r" b="b"/>
            <a:pathLst>
              <a:path w="2597" h="3763" extrusionOk="0">
                <a:moveTo>
                  <a:pt x="2287" y="0"/>
                </a:moveTo>
                <a:lnTo>
                  <a:pt x="286" y="0"/>
                </a:lnTo>
                <a:cubicBezTo>
                  <a:pt x="119" y="0"/>
                  <a:pt x="0" y="119"/>
                  <a:pt x="0" y="286"/>
                </a:cubicBezTo>
                <a:lnTo>
                  <a:pt x="0" y="3477"/>
                </a:lnTo>
                <a:cubicBezTo>
                  <a:pt x="0" y="3644"/>
                  <a:pt x="119" y="3763"/>
                  <a:pt x="286" y="3763"/>
                </a:cubicBezTo>
                <a:lnTo>
                  <a:pt x="2287" y="3763"/>
                </a:lnTo>
                <a:cubicBezTo>
                  <a:pt x="2477" y="3763"/>
                  <a:pt x="2596" y="3644"/>
                  <a:pt x="2596" y="3477"/>
                </a:cubicBezTo>
                <a:lnTo>
                  <a:pt x="2596" y="286"/>
                </a:lnTo>
                <a:cubicBezTo>
                  <a:pt x="2596" y="143"/>
                  <a:pt x="2429" y="0"/>
                  <a:pt x="2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17" name="Google Shape;1385;p47">
            <a:extLst>
              <a:ext uri="{FF2B5EF4-FFF2-40B4-BE49-F238E27FC236}">
                <a16:creationId xmlns:a16="http://schemas.microsoft.com/office/drawing/2014/main" id="{E9BB9136-0BC2-8695-8AD4-30E27EF71439}"/>
              </a:ext>
            </a:extLst>
          </p:cNvPr>
          <p:cNvSpPr/>
          <p:nvPr/>
        </p:nvSpPr>
        <p:spPr>
          <a:xfrm>
            <a:off x="885408" y="3789778"/>
            <a:ext cx="130361" cy="248843"/>
          </a:xfrm>
          <a:custGeom>
            <a:avLst/>
            <a:gdLst/>
            <a:ahLst/>
            <a:cxnLst/>
            <a:rect l="l" t="t" r="r" b="b"/>
            <a:pathLst>
              <a:path w="3811" h="6502" extrusionOk="0">
                <a:moveTo>
                  <a:pt x="3501" y="0"/>
                </a:moveTo>
                <a:lnTo>
                  <a:pt x="286" y="0"/>
                </a:lnTo>
                <a:cubicBezTo>
                  <a:pt x="120" y="0"/>
                  <a:pt x="0" y="119"/>
                  <a:pt x="0" y="286"/>
                </a:cubicBezTo>
                <a:lnTo>
                  <a:pt x="0" y="6216"/>
                </a:lnTo>
                <a:cubicBezTo>
                  <a:pt x="0" y="6383"/>
                  <a:pt x="120" y="6502"/>
                  <a:pt x="286" y="6502"/>
                </a:cubicBezTo>
                <a:lnTo>
                  <a:pt x="3501" y="6502"/>
                </a:lnTo>
                <a:cubicBezTo>
                  <a:pt x="3692" y="6502"/>
                  <a:pt x="3811" y="6383"/>
                  <a:pt x="3811" y="6216"/>
                </a:cubicBezTo>
                <a:lnTo>
                  <a:pt x="3811" y="286"/>
                </a:lnTo>
                <a:cubicBezTo>
                  <a:pt x="3811" y="119"/>
                  <a:pt x="3644" y="0"/>
                  <a:pt x="3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118" name="Google Shape;1386;p47">
            <a:extLst>
              <a:ext uri="{FF2B5EF4-FFF2-40B4-BE49-F238E27FC236}">
                <a16:creationId xmlns:a16="http://schemas.microsoft.com/office/drawing/2014/main" id="{6A6571DA-0826-8F9F-AC24-B4311DC3728D}"/>
              </a:ext>
            </a:extLst>
          </p:cNvPr>
          <p:cNvSpPr/>
          <p:nvPr/>
        </p:nvSpPr>
        <p:spPr>
          <a:xfrm>
            <a:off x="667103" y="3650315"/>
            <a:ext cx="350309" cy="237935"/>
          </a:xfrm>
          <a:custGeom>
            <a:avLst/>
            <a:gdLst/>
            <a:ahLst/>
            <a:cxnLst/>
            <a:rect l="l" t="t" r="r" b="b"/>
            <a:pathLst>
              <a:path w="10241" h="6217" extrusionOk="0">
                <a:moveTo>
                  <a:pt x="453" y="6145"/>
                </a:moveTo>
                <a:lnTo>
                  <a:pt x="9312" y="1096"/>
                </a:lnTo>
                <a:lnTo>
                  <a:pt x="9050" y="1858"/>
                </a:lnTo>
                <a:cubicBezTo>
                  <a:pt x="9002" y="2001"/>
                  <a:pt x="9074" y="2168"/>
                  <a:pt x="9240" y="2239"/>
                </a:cubicBezTo>
                <a:cubicBezTo>
                  <a:pt x="9383" y="2287"/>
                  <a:pt x="9550" y="2216"/>
                  <a:pt x="9621" y="2049"/>
                </a:cubicBezTo>
                <a:lnTo>
                  <a:pt x="10193" y="549"/>
                </a:lnTo>
                <a:cubicBezTo>
                  <a:pt x="10240" y="358"/>
                  <a:pt x="10121" y="144"/>
                  <a:pt x="9955" y="144"/>
                </a:cubicBezTo>
                <a:lnTo>
                  <a:pt x="8335" y="1"/>
                </a:lnTo>
                <a:cubicBezTo>
                  <a:pt x="8192" y="1"/>
                  <a:pt x="8049" y="120"/>
                  <a:pt x="8002" y="263"/>
                </a:cubicBezTo>
                <a:cubicBezTo>
                  <a:pt x="8002" y="406"/>
                  <a:pt x="8121" y="572"/>
                  <a:pt x="8288" y="596"/>
                </a:cubicBezTo>
                <a:lnTo>
                  <a:pt x="8931" y="644"/>
                </a:lnTo>
                <a:lnTo>
                  <a:pt x="191" y="5621"/>
                </a:lnTo>
                <a:cubicBezTo>
                  <a:pt x="24" y="5716"/>
                  <a:pt x="0" y="5883"/>
                  <a:pt x="72" y="6050"/>
                </a:cubicBezTo>
                <a:cubicBezTo>
                  <a:pt x="119" y="6169"/>
                  <a:pt x="310" y="6216"/>
                  <a:pt x="453" y="614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ea typeface="Calibri" panose="020F0502020204030204" pitchFamily="34" charset="0"/>
              <a:cs typeface="Calibri" panose="020F0502020204030204" pitchFamily="34" charset="0"/>
            </a:endParaRPr>
          </a:p>
        </p:txBody>
      </p:sp>
      <p:sp>
        <p:nvSpPr>
          <p:cNvPr id="4" name="Rectangle: Rounded Corners 10">
            <a:extLst>
              <a:ext uri="{FF2B5EF4-FFF2-40B4-BE49-F238E27FC236}">
                <a16:creationId xmlns:a16="http://schemas.microsoft.com/office/drawing/2014/main" id="{B2978DE1-B934-4A3A-BA6F-1E7AD32D82FF}"/>
              </a:ext>
            </a:extLst>
          </p:cNvPr>
          <p:cNvSpPr/>
          <p:nvPr/>
        </p:nvSpPr>
        <p:spPr>
          <a:xfrm>
            <a:off x="409027"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rgbClr val="000000"/>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120" name="Slide Number Placeholder 119">
            <a:extLst>
              <a:ext uri="{FF2B5EF4-FFF2-40B4-BE49-F238E27FC236}">
                <a16:creationId xmlns:a16="http://schemas.microsoft.com/office/drawing/2014/main" id="{8AA6E1DC-662C-B670-9B45-CB90877A0D11}"/>
              </a:ext>
            </a:extLst>
          </p:cNvPr>
          <p:cNvSpPr>
            <a:spLocks noGrp="1"/>
          </p:cNvSpPr>
          <p:nvPr>
            <p:ph type="sldNum" sz="quarter" idx="12"/>
          </p:nvPr>
        </p:nvSpPr>
        <p:spPr/>
        <p:txBody>
          <a:bodyPr/>
          <a:lstStyle/>
          <a:p>
            <a:fld id="{85CA3A30-BCB1-4BB9-8DA8-B7CB8DA1EBB6}" type="slidenum">
              <a:rPr lang="en-US" smtClean="0"/>
              <a:pPr/>
              <a:t>2</a:t>
            </a:fld>
            <a:endParaRPr lang="en-US"/>
          </a:p>
        </p:txBody>
      </p:sp>
    </p:spTree>
    <p:extLst>
      <p:ext uri="{BB962C8B-B14F-4D97-AF65-F5344CB8AC3E}">
        <p14:creationId xmlns:p14="http://schemas.microsoft.com/office/powerpoint/2010/main" val="3873963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B1559-22D4-8178-D962-E186A90F4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19DB4-F3A8-61F9-636A-8983F7069F19}"/>
              </a:ext>
            </a:extLst>
          </p:cNvPr>
          <p:cNvSpPr>
            <a:spLocks noGrp="1"/>
          </p:cNvSpPr>
          <p:nvPr>
            <p:ph type="title"/>
          </p:nvPr>
        </p:nvSpPr>
        <p:spPr/>
        <p:txBody>
          <a:bodyPr/>
          <a:lstStyle/>
          <a:p>
            <a:r>
              <a:rPr lang="en-US"/>
              <a:t>Financial Calculations</a:t>
            </a:r>
          </a:p>
        </p:txBody>
      </p:sp>
      <p:pic>
        <p:nvPicPr>
          <p:cNvPr id="5" name="Picture 4">
            <a:extLst>
              <a:ext uri="{FF2B5EF4-FFF2-40B4-BE49-F238E27FC236}">
                <a16:creationId xmlns:a16="http://schemas.microsoft.com/office/drawing/2014/main" id="{5C8C1C91-9BB5-8820-53D7-46F4C0EF2CB5}"/>
              </a:ext>
            </a:extLst>
          </p:cNvPr>
          <p:cNvPicPr>
            <a:picLocks noChangeAspect="1"/>
          </p:cNvPicPr>
          <p:nvPr/>
        </p:nvPicPr>
        <p:blipFill>
          <a:blip r:embed="rId2"/>
          <a:stretch>
            <a:fillRect/>
          </a:stretch>
        </p:blipFill>
        <p:spPr>
          <a:xfrm>
            <a:off x="0" y="1375694"/>
            <a:ext cx="10943268" cy="1104996"/>
          </a:xfrm>
          <a:prstGeom prst="rect">
            <a:avLst/>
          </a:prstGeom>
        </p:spPr>
      </p:pic>
      <p:pic>
        <p:nvPicPr>
          <p:cNvPr id="7" name="Picture 6">
            <a:extLst>
              <a:ext uri="{FF2B5EF4-FFF2-40B4-BE49-F238E27FC236}">
                <a16:creationId xmlns:a16="http://schemas.microsoft.com/office/drawing/2014/main" id="{9D35FB80-8140-5AE7-75FD-6BB3903CCC87}"/>
              </a:ext>
            </a:extLst>
          </p:cNvPr>
          <p:cNvPicPr>
            <a:picLocks noChangeAspect="1"/>
          </p:cNvPicPr>
          <p:nvPr/>
        </p:nvPicPr>
        <p:blipFill>
          <a:blip r:embed="rId3"/>
          <a:stretch>
            <a:fillRect/>
          </a:stretch>
        </p:blipFill>
        <p:spPr>
          <a:xfrm>
            <a:off x="0" y="2480690"/>
            <a:ext cx="2263336" cy="1158340"/>
          </a:xfrm>
          <a:prstGeom prst="rect">
            <a:avLst/>
          </a:prstGeom>
        </p:spPr>
      </p:pic>
      <p:graphicFrame>
        <p:nvGraphicFramePr>
          <p:cNvPr id="8" name="Chart 7">
            <a:extLst>
              <a:ext uri="{FF2B5EF4-FFF2-40B4-BE49-F238E27FC236}">
                <a16:creationId xmlns:a16="http://schemas.microsoft.com/office/drawing/2014/main" id="{8F0A62B4-ABFB-4AA9-B0E5-C117C6558FD7}"/>
              </a:ext>
              <a:ext uri="{147F2762-F138-4A5C-976F-8EAC2B608ADB}">
                <a16:predDERef xmlns:a16="http://schemas.microsoft.com/office/drawing/2014/main" pred="{2ACF86C2-B22C-474A-95AC-0A512484F1CF}"/>
              </a:ext>
            </a:extLst>
          </p:cNvPr>
          <p:cNvGraphicFramePr>
            <a:graphicFrameLocks/>
          </p:cNvGraphicFramePr>
          <p:nvPr>
            <p:extLst>
              <p:ext uri="{D42A27DB-BD31-4B8C-83A1-F6EECF244321}">
                <p14:modId xmlns:p14="http://schemas.microsoft.com/office/powerpoint/2010/main" val="1822633459"/>
              </p:ext>
            </p:extLst>
          </p:nvPr>
        </p:nvGraphicFramePr>
        <p:xfrm>
          <a:off x="3041372" y="2912165"/>
          <a:ext cx="5334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2ACF86C2-B22C-474A-95AC-0A512484F1CF}"/>
              </a:ext>
              <a:ext uri="{147F2762-F138-4A5C-976F-8EAC2B608ADB}">
                <a16:predDERef xmlns:a16="http://schemas.microsoft.com/office/drawing/2014/main" pred="{E7C90BC9-8D8D-4E5D-87F6-E251098FE9FF}"/>
              </a:ext>
            </a:extLst>
          </p:cNvPr>
          <p:cNvGraphicFramePr>
            <a:graphicFrameLocks/>
          </p:cNvGraphicFramePr>
          <p:nvPr>
            <p:extLst>
              <p:ext uri="{D42A27DB-BD31-4B8C-83A1-F6EECF244321}">
                <p14:modId xmlns:p14="http://schemas.microsoft.com/office/powerpoint/2010/main" val="1904523479"/>
              </p:ext>
            </p:extLst>
          </p:nvPr>
        </p:nvGraphicFramePr>
        <p:xfrm>
          <a:off x="6924675" y="2912165"/>
          <a:ext cx="428625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5544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36D4C0-ED30-4149-FC0E-D99118FFF227}"/>
              </a:ext>
            </a:extLst>
          </p:cNvPr>
          <p:cNvSpPr>
            <a:spLocks noGrp="1"/>
          </p:cNvSpPr>
          <p:nvPr>
            <p:ph type="sldNum" sz="quarter" idx="12"/>
          </p:nvPr>
        </p:nvSpPr>
        <p:spPr/>
        <p:txBody>
          <a:bodyPr/>
          <a:lstStyle/>
          <a:p>
            <a:fld id="{85CA3A30-BCB1-4BB9-8DA8-B7CB8DA1EBB6}" type="slidenum">
              <a:rPr lang="en-US" smtClean="0"/>
              <a:pPr/>
              <a:t>21</a:t>
            </a:fld>
            <a:endParaRPr lang="en-US"/>
          </a:p>
        </p:txBody>
      </p:sp>
      <p:sp>
        <p:nvSpPr>
          <p:cNvPr id="2" name="Title 1">
            <a:extLst>
              <a:ext uri="{FF2B5EF4-FFF2-40B4-BE49-F238E27FC236}">
                <a16:creationId xmlns:a16="http://schemas.microsoft.com/office/drawing/2014/main" id="{7638465B-8CCD-27BB-2597-CBFADF497CE7}"/>
              </a:ext>
            </a:extLst>
          </p:cNvPr>
          <p:cNvSpPr>
            <a:spLocks noGrp="1"/>
          </p:cNvSpPr>
          <p:nvPr>
            <p:ph type="title"/>
          </p:nvPr>
        </p:nvSpPr>
        <p:spPr/>
        <p:txBody>
          <a:bodyPr/>
          <a:lstStyle/>
          <a:p>
            <a:r>
              <a:rPr lang="en-US"/>
              <a:t>Microsoft Sentinel Pricing</a:t>
            </a:r>
          </a:p>
        </p:txBody>
      </p:sp>
      <p:pic>
        <p:nvPicPr>
          <p:cNvPr id="5" name="Content Placeholder 4" descr="A table with numbers and prices&#10;&#10;Description automatically generated with medium confidence">
            <a:extLst>
              <a:ext uri="{FF2B5EF4-FFF2-40B4-BE49-F238E27FC236}">
                <a16:creationId xmlns:a16="http://schemas.microsoft.com/office/drawing/2014/main" id="{C9D2A049-4704-3E2B-2721-54100683684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447800"/>
            <a:ext cx="8191500" cy="4475163"/>
          </a:xfrm>
        </p:spPr>
      </p:pic>
      <p:sp>
        <p:nvSpPr>
          <p:cNvPr id="6" name="TextBox 5">
            <a:extLst>
              <a:ext uri="{FF2B5EF4-FFF2-40B4-BE49-F238E27FC236}">
                <a16:creationId xmlns:a16="http://schemas.microsoft.com/office/drawing/2014/main" id="{3D657FD4-CD8B-0F2F-E299-735016FA346A}"/>
              </a:ext>
            </a:extLst>
          </p:cNvPr>
          <p:cNvSpPr txBox="1"/>
          <p:nvPr/>
        </p:nvSpPr>
        <p:spPr>
          <a:xfrm>
            <a:off x="7159082" y="6018154"/>
            <a:ext cx="5118411" cy="276999"/>
          </a:xfrm>
          <a:prstGeom prst="rect">
            <a:avLst/>
          </a:prstGeom>
          <a:noFill/>
        </p:spPr>
        <p:txBody>
          <a:bodyPr wrap="square" rtlCol="0">
            <a:spAutoFit/>
          </a:bodyPr>
          <a:lstStyle/>
          <a:p>
            <a:r>
              <a:rPr lang="en-US" sz="1200"/>
              <a:t>Source: </a:t>
            </a:r>
            <a:r>
              <a:rPr lang="en-US" sz="1200">
                <a:hlinkClick r:id="rId3"/>
              </a:rPr>
              <a:t>https://azure.microsoft.com/en-us/pricing/details/microsoft-sentinel/</a:t>
            </a:r>
            <a:endParaRPr lang="en-US" sz="1200"/>
          </a:p>
        </p:txBody>
      </p:sp>
      <p:sp>
        <p:nvSpPr>
          <p:cNvPr id="7" name="TextBox 6">
            <a:extLst>
              <a:ext uri="{FF2B5EF4-FFF2-40B4-BE49-F238E27FC236}">
                <a16:creationId xmlns:a16="http://schemas.microsoft.com/office/drawing/2014/main" id="{59277898-90BB-1915-9128-9F51551800A5}"/>
              </a:ext>
            </a:extLst>
          </p:cNvPr>
          <p:cNvSpPr txBox="1"/>
          <p:nvPr/>
        </p:nvSpPr>
        <p:spPr>
          <a:xfrm>
            <a:off x="10404088" y="2232877"/>
            <a:ext cx="1628078" cy="1200329"/>
          </a:xfrm>
          <a:prstGeom prst="rect">
            <a:avLst/>
          </a:prstGeom>
          <a:noFill/>
        </p:spPr>
        <p:txBody>
          <a:bodyPr wrap="square" rtlCol="0">
            <a:spAutoFit/>
          </a:bodyPr>
          <a:lstStyle/>
          <a:p>
            <a:r>
              <a:rPr lang="en-US"/>
              <a:t>5-10 people to manage and monitor the system</a:t>
            </a:r>
          </a:p>
        </p:txBody>
      </p:sp>
    </p:spTree>
    <p:extLst>
      <p:ext uri="{BB962C8B-B14F-4D97-AF65-F5344CB8AC3E}">
        <p14:creationId xmlns:p14="http://schemas.microsoft.com/office/powerpoint/2010/main" val="3487788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048D3A6-1138-7E57-AAE2-1C1CF05F3555}"/>
              </a:ext>
            </a:extLst>
          </p:cNvPr>
          <p:cNvSpPr>
            <a:spLocks noGrp="1"/>
          </p:cNvSpPr>
          <p:nvPr>
            <p:ph type="sldNum" sz="quarter" idx="12"/>
          </p:nvPr>
        </p:nvSpPr>
        <p:spPr/>
        <p:txBody>
          <a:bodyPr/>
          <a:lstStyle/>
          <a:p>
            <a:fld id="{85CA3A30-BCB1-4BB9-8DA8-B7CB8DA1EBB6}" type="slidenum">
              <a:rPr lang="en-US" smtClean="0"/>
              <a:pPr/>
              <a:t>22</a:t>
            </a:fld>
            <a:endParaRPr lang="en-US"/>
          </a:p>
        </p:txBody>
      </p:sp>
      <p:sp>
        <p:nvSpPr>
          <p:cNvPr id="2" name="Title 1">
            <a:extLst>
              <a:ext uri="{FF2B5EF4-FFF2-40B4-BE49-F238E27FC236}">
                <a16:creationId xmlns:a16="http://schemas.microsoft.com/office/drawing/2014/main" id="{B38A0711-B528-6A04-2BA9-8E899EEFED07}"/>
              </a:ext>
            </a:extLst>
          </p:cNvPr>
          <p:cNvSpPr>
            <a:spLocks noGrp="1"/>
          </p:cNvSpPr>
          <p:nvPr>
            <p:ph type="title"/>
          </p:nvPr>
        </p:nvSpPr>
        <p:spPr/>
        <p:txBody>
          <a:bodyPr/>
          <a:lstStyle/>
          <a:p>
            <a:r>
              <a:rPr lang="en-US"/>
              <a:t>Centralized SIEM Platform and Pricing</a:t>
            </a:r>
          </a:p>
        </p:txBody>
      </p:sp>
      <p:pic>
        <p:nvPicPr>
          <p:cNvPr id="4" name="Picture 3">
            <a:extLst>
              <a:ext uri="{FF2B5EF4-FFF2-40B4-BE49-F238E27FC236}">
                <a16:creationId xmlns:a16="http://schemas.microsoft.com/office/drawing/2014/main" id="{749C8359-B8B3-3599-3489-D76366283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30" y="1589669"/>
            <a:ext cx="7678241" cy="3093620"/>
          </a:xfrm>
          <a:prstGeom prst="rect">
            <a:avLst/>
          </a:prstGeom>
        </p:spPr>
      </p:pic>
      <p:sp>
        <p:nvSpPr>
          <p:cNvPr id="5" name="TextBox 4">
            <a:extLst>
              <a:ext uri="{FF2B5EF4-FFF2-40B4-BE49-F238E27FC236}">
                <a16:creationId xmlns:a16="http://schemas.microsoft.com/office/drawing/2014/main" id="{74849613-5FBA-372B-7ADF-205D28685B3C}"/>
              </a:ext>
            </a:extLst>
          </p:cNvPr>
          <p:cNvSpPr txBox="1"/>
          <p:nvPr/>
        </p:nvSpPr>
        <p:spPr>
          <a:xfrm>
            <a:off x="7911949" y="2041456"/>
            <a:ext cx="7277634" cy="261610"/>
          </a:xfrm>
          <a:prstGeom prst="rect">
            <a:avLst/>
          </a:prstGeom>
          <a:noFill/>
        </p:spPr>
        <p:txBody>
          <a:bodyPr wrap="square" rtlCol="0">
            <a:spAutoFit/>
          </a:bodyPr>
          <a:lstStyle/>
          <a:p>
            <a:r>
              <a:rPr lang="en-US" sz="1100"/>
              <a:t>Source: </a:t>
            </a:r>
            <a:r>
              <a:rPr lang="en-US" sz="1100">
                <a:hlinkClick r:id="rId3"/>
              </a:rPr>
              <a:t>https://www.buchanan.com/managed-siem-pricing/</a:t>
            </a:r>
            <a:endParaRPr lang="en-US" sz="1100"/>
          </a:p>
        </p:txBody>
      </p:sp>
      <p:sp>
        <p:nvSpPr>
          <p:cNvPr id="6" name="TextBox 5">
            <a:extLst>
              <a:ext uri="{FF2B5EF4-FFF2-40B4-BE49-F238E27FC236}">
                <a16:creationId xmlns:a16="http://schemas.microsoft.com/office/drawing/2014/main" id="{72AF4AE6-CA11-53B8-7F89-CD2BE1F1741E}"/>
              </a:ext>
            </a:extLst>
          </p:cNvPr>
          <p:cNvSpPr txBox="1"/>
          <p:nvPr/>
        </p:nvSpPr>
        <p:spPr>
          <a:xfrm>
            <a:off x="7911949" y="5281444"/>
            <a:ext cx="4258858" cy="769441"/>
          </a:xfrm>
          <a:prstGeom prst="rect">
            <a:avLst/>
          </a:prstGeom>
          <a:noFill/>
        </p:spPr>
        <p:txBody>
          <a:bodyPr wrap="square" rtlCol="0">
            <a:spAutoFit/>
          </a:bodyPr>
          <a:lstStyle/>
          <a:p>
            <a:r>
              <a:rPr lang="en-US" sz="1100"/>
              <a:t>Source: </a:t>
            </a:r>
            <a:r>
              <a:rPr lang="en-US" sz="1100">
                <a:hlinkClick r:id="rId4"/>
              </a:rPr>
              <a:t>https://www.trustradius.com/threat-intelligence#:~:text=Threat%20intelligence%20pricing%20is%20often,on%20the%20number%20of%20feeds</a:t>
            </a:r>
            <a:r>
              <a:rPr lang="en-US" sz="1100"/>
              <a:t>.</a:t>
            </a:r>
          </a:p>
          <a:p>
            <a:endParaRPr lang="en-US" sz="1100"/>
          </a:p>
        </p:txBody>
      </p:sp>
      <p:pic>
        <p:nvPicPr>
          <p:cNvPr id="8" name="Picture 7">
            <a:extLst>
              <a:ext uri="{FF2B5EF4-FFF2-40B4-BE49-F238E27FC236}">
                <a16:creationId xmlns:a16="http://schemas.microsoft.com/office/drawing/2014/main" id="{3421E3A0-4A5B-68EF-B320-1F2ECFE8D0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29" y="5079158"/>
            <a:ext cx="7325242" cy="877996"/>
          </a:xfrm>
          <a:prstGeom prst="rect">
            <a:avLst/>
          </a:prstGeom>
        </p:spPr>
      </p:pic>
    </p:spTree>
    <p:extLst>
      <p:ext uri="{BB962C8B-B14F-4D97-AF65-F5344CB8AC3E}">
        <p14:creationId xmlns:p14="http://schemas.microsoft.com/office/powerpoint/2010/main" val="3306334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93D7D-53DF-55F3-BC08-B7DC85CF1255}"/>
            </a:ext>
          </a:extLst>
        </p:cNvPr>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41FBFAEB-EC2C-299A-6351-A47CDEBACD88}"/>
              </a:ext>
            </a:extLst>
          </p:cNvPr>
          <p:cNvSpPr>
            <a:spLocks noGrp="1"/>
          </p:cNvSpPr>
          <p:nvPr>
            <p:ph type="sldNum" sz="quarter" idx="12"/>
          </p:nvPr>
        </p:nvSpPr>
        <p:spPr/>
        <p:txBody>
          <a:bodyPr/>
          <a:lstStyle/>
          <a:p>
            <a:fld id="{85CA3A30-BCB1-4BB9-8DA8-B7CB8DA1EBB6}" type="slidenum">
              <a:rPr lang="en-US" smtClean="0"/>
              <a:pPr/>
              <a:t>23</a:t>
            </a:fld>
            <a:endParaRPr lang="en-US"/>
          </a:p>
        </p:txBody>
      </p:sp>
      <p:sp>
        <p:nvSpPr>
          <p:cNvPr id="2" name="Title 1">
            <a:extLst>
              <a:ext uri="{FF2B5EF4-FFF2-40B4-BE49-F238E27FC236}">
                <a16:creationId xmlns:a16="http://schemas.microsoft.com/office/drawing/2014/main" id="{743874F6-A4E5-3191-AF00-AC46699108FC}"/>
              </a:ext>
            </a:extLst>
          </p:cNvPr>
          <p:cNvSpPr>
            <a:spLocks noGrp="1"/>
          </p:cNvSpPr>
          <p:nvPr>
            <p:ph type="title"/>
          </p:nvPr>
        </p:nvSpPr>
        <p:spPr/>
        <p:txBody>
          <a:bodyPr/>
          <a:lstStyle/>
          <a:p>
            <a:r>
              <a:rPr lang="en-US"/>
              <a:t>Extended Risks and Mitigations</a:t>
            </a:r>
          </a:p>
        </p:txBody>
      </p:sp>
      <p:graphicFrame>
        <p:nvGraphicFramePr>
          <p:cNvPr id="4" name="Table 3">
            <a:extLst>
              <a:ext uri="{FF2B5EF4-FFF2-40B4-BE49-F238E27FC236}">
                <a16:creationId xmlns:a16="http://schemas.microsoft.com/office/drawing/2014/main" id="{A89B9A33-E5AA-7270-B14D-C72BB3BEC128}"/>
              </a:ext>
            </a:extLst>
          </p:cNvPr>
          <p:cNvGraphicFramePr>
            <a:graphicFrameLocks noGrp="1"/>
          </p:cNvGraphicFramePr>
          <p:nvPr>
            <p:extLst>
              <p:ext uri="{D42A27DB-BD31-4B8C-83A1-F6EECF244321}">
                <p14:modId xmlns:p14="http://schemas.microsoft.com/office/powerpoint/2010/main" val="1937335642"/>
              </p:ext>
            </p:extLst>
          </p:nvPr>
        </p:nvGraphicFramePr>
        <p:xfrm>
          <a:off x="317397" y="1545082"/>
          <a:ext cx="11557205" cy="4265357"/>
        </p:xfrm>
        <a:graphic>
          <a:graphicData uri="http://schemas.openxmlformats.org/drawingml/2006/table">
            <a:tbl>
              <a:tblPr firstRow="1" bandRow="1">
                <a:tableStyleId>{7E9639D4-E3E2-4D34-9284-5A2195B3D0D7}</a:tableStyleId>
              </a:tblPr>
              <a:tblGrid>
                <a:gridCol w="3049801">
                  <a:extLst>
                    <a:ext uri="{9D8B030D-6E8A-4147-A177-3AD203B41FA5}">
                      <a16:colId xmlns:a16="http://schemas.microsoft.com/office/drawing/2014/main" val="4169699856"/>
                    </a:ext>
                  </a:extLst>
                </a:gridCol>
                <a:gridCol w="2064700">
                  <a:extLst>
                    <a:ext uri="{9D8B030D-6E8A-4147-A177-3AD203B41FA5}">
                      <a16:colId xmlns:a16="http://schemas.microsoft.com/office/drawing/2014/main" val="244358977"/>
                    </a:ext>
                  </a:extLst>
                </a:gridCol>
                <a:gridCol w="6442704">
                  <a:extLst>
                    <a:ext uri="{9D8B030D-6E8A-4147-A177-3AD203B41FA5}">
                      <a16:colId xmlns:a16="http://schemas.microsoft.com/office/drawing/2014/main" val="3902117989"/>
                    </a:ext>
                  </a:extLst>
                </a:gridCol>
              </a:tblGrid>
              <a:tr h="300703">
                <a:tc>
                  <a:txBody>
                    <a:bodyPr/>
                    <a:lstStyle/>
                    <a:p>
                      <a:r>
                        <a:rPr lang="en-US" sz="1800">
                          <a:solidFill>
                            <a:schemeClr val="tx1"/>
                          </a:solidFill>
                          <a:latin typeface="+mn-lt"/>
                        </a:rPr>
                        <a:t>Risk</a:t>
                      </a:r>
                      <a:endParaRPr lang="en-US" sz="1800">
                        <a:solidFill>
                          <a:schemeClr val="tx1"/>
                        </a:solidFill>
                        <a:latin typeface="+mn-lt"/>
                        <a:cs typeface="Arial" panose="020B0604020202020204" pitchFamily="34" charset="0"/>
                      </a:endParaRPr>
                    </a:p>
                  </a:txBody>
                  <a:tcPr>
                    <a:solidFill>
                      <a:srgbClr val="6091C3"/>
                    </a:solidFill>
                  </a:tcPr>
                </a:tc>
                <a:tc>
                  <a:txBody>
                    <a:bodyPr/>
                    <a:lstStyle/>
                    <a:p>
                      <a:pPr algn="l"/>
                      <a:r>
                        <a:rPr lang="en-US" sz="1800">
                          <a:solidFill>
                            <a:schemeClr val="tx1"/>
                          </a:solidFill>
                          <a:latin typeface="+mn-lt"/>
                        </a:rPr>
                        <a:t>    Degree</a:t>
                      </a:r>
                      <a:endParaRPr lang="en-US" sz="1800">
                        <a:solidFill>
                          <a:schemeClr val="tx1"/>
                        </a:solidFill>
                        <a:latin typeface="+mn-lt"/>
                        <a:cs typeface="Arial" panose="020B0604020202020204" pitchFamily="34" charset="0"/>
                      </a:endParaRPr>
                    </a:p>
                  </a:txBody>
                  <a:tcPr>
                    <a:solidFill>
                      <a:srgbClr val="6091C3"/>
                    </a:solidFill>
                  </a:tcPr>
                </a:tc>
                <a:tc>
                  <a:txBody>
                    <a:bodyPr/>
                    <a:lstStyle/>
                    <a:p>
                      <a:r>
                        <a:rPr lang="en-US" sz="1800">
                          <a:solidFill>
                            <a:schemeClr val="tx1"/>
                          </a:solidFill>
                          <a:latin typeface="+mn-lt"/>
                        </a:rPr>
                        <a:t>      Mitigation Strategy</a:t>
                      </a:r>
                      <a:endParaRPr lang="en-US" sz="1800">
                        <a:solidFill>
                          <a:schemeClr val="tx1"/>
                        </a:solidFill>
                        <a:latin typeface="+mn-lt"/>
                        <a:cs typeface="Arial" panose="020B0604020202020204" pitchFamily="34" charset="0"/>
                      </a:endParaRPr>
                    </a:p>
                  </a:txBody>
                  <a:tcPr>
                    <a:solidFill>
                      <a:srgbClr val="6091C3"/>
                    </a:solidFill>
                  </a:tcPr>
                </a:tc>
                <a:extLst>
                  <a:ext uri="{0D108BD9-81ED-4DB2-BD59-A6C34878D82A}">
                    <a16:rowId xmlns:a16="http://schemas.microsoft.com/office/drawing/2014/main" val="2172256235"/>
                  </a:ext>
                </a:extLst>
              </a:tr>
              <a:tr h="1268448">
                <a:tc>
                  <a:txBody>
                    <a:bodyPr/>
                    <a:lstStyle/>
                    <a:p>
                      <a:pPr marL="0" lvl="0" indent="0" algn="l">
                        <a:lnSpc>
                          <a:spcPct val="100000"/>
                        </a:lnSpc>
                        <a:spcBef>
                          <a:spcPts val="0"/>
                        </a:spcBef>
                        <a:spcAft>
                          <a:spcPts val="0"/>
                        </a:spcAft>
                        <a:buFont typeface="Wingdings" panose="05000000000000000000" pitchFamily="2" charset="2"/>
                        <a:buNone/>
                      </a:pPr>
                      <a:r>
                        <a:rPr lang="en-US" sz="1800" b="0" u="none" strike="noStrike" noProof="0">
                          <a:solidFill>
                            <a:srgbClr val="000000"/>
                          </a:solidFill>
                          <a:latin typeface="+mn-lt"/>
                          <a:cs typeface="Arial" panose="020B0604020202020204" pitchFamily="34" charset="0"/>
                        </a:rPr>
                        <a:t>High Costs and Resource Demands of Cryptographic Infrastructure</a:t>
                      </a:r>
                    </a:p>
                  </a:txBody>
                  <a:tcPr anchor="ctr"/>
                </a:tc>
                <a:tc>
                  <a:txBody>
                    <a:bodyPr/>
                    <a:lstStyle/>
                    <a:p>
                      <a:endParaRPr lang="en-US" sz="1800">
                        <a:latin typeface="+mn-lt"/>
                        <a:cs typeface="Arial" panose="020B0604020202020204" pitchFamily="34" charset="0"/>
                      </a:endParaRPr>
                    </a:p>
                  </a:txBody>
                  <a:tcPr/>
                </a:tc>
                <a:tc>
                  <a:txBody>
                    <a:bodyPr/>
                    <a:lstStyle/>
                    <a:p>
                      <a:pPr marL="285750" lvl="0" indent="-285750">
                        <a:buFont typeface="Arial" panose="020B0604020202020204" pitchFamily="34" charset="0"/>
                        <a:buChar char="•"/>
                      </a:pPr>
                      <a:r>
                        <a:rPr lang="en-US"/>
                        <a:t>Conduct a cost-benefit analysis to validate ongoing investment in MFA infrastructure. Prioritize high-risk accounts for cryptographic authentication, while utilizing lower-cost MFA options for less critical accounts</a:t>
                      </a:r>
                      <a:endParaRPr lang="en-US" sz="1800" b="0" u="none" strike="noStrike" noProof="0">
                        <a:latin typeface="+mn-lt"/>
                      </a:endParaRPr>
                    </a:p>
                  </a:txBody>
                  <a:tcPr/>
                </a:tc>
                <a:extLst>
                  <a:ext uri="{0D108BD9-81ED-4DB2-BD59-A6C34878D82A}">
                    <a16:rowId xmlns:a16="http://schemas.microsoft.com/office/drawing/2014/main" val="161190218"/>
                  </a:ext>
                </a:extLst>
              </a:tr>
              <a:tr h="1202811">
                <a:tc>
                  <a:txBody>
                    <a:bodyPr/>
                    <a:lstStyle/>
                    <a:p>
                      <a:pPr marL="0" lvl="0" indent="0" algn="l">
                        <a:lnSpc>
                          <a:spcPct val="100000"/>
                        </a:lnSpc>
                        <a:spcBef>
                          <a:spcPts val="0"/>
                        </a:spcBef>
                        <a:spcAft>
                          <a:spcPts val="0"/>
                        </a:spcAft>
                        <a:buNone/>
                      </a:pPr>
                      <a:r>
                        <a:rPr lang="en-US" sz="1800" b="0" i="0">
                          <a:latin typeface="+mn-lt"/>
                          <a:cs typeface="Arial" panose="020B0604020202020204" pitchFamily="34" charset="0"/>
                        </a:rPr>
                        <a:t>Increased System Complexity from Web Filtering and DNS Security</a:t>
                      </a:r>
                    </a:p>
                  </a:txBody>
                  <a:tcPr anchor="ctr"/>
                </a:tc>
                <a:tc>
                  <a:txBody>
                    <a:bodyPr/>
                    <a:lstStyle/>
                    <a:p>
                      <a:endParaRPr lang="en-US" sz="1800">
                        <a:latin typeface="+mn-lt"/>
                        <a:cs typeface="Arial" panose="020B0604020202020204" pitchFamily="34" charset="0"/>
                      </a:endParaRPr>
                    </a:p>
                  </a:txBody>
                  <a:tcPr/>
                </a:tc>
                <a:tc>
                  <a:txBody>
                    <a:bodyPr/>
                    <a:lstStyle/>
                    <a:p>
                      <a:pPr marL="285750" lvl="0" indent="-285750" algn="l">
                        <a:buFont typeface="Arial" panose="020B0604020202020204" pitchFamily="34" charset="0"/>
                        <a:buChar char="•"/>
                      </a:pPr>
                      <a:r>
                        <a:rPr lang="en-US"/>
                        <a:t>Pilot the web filtering solution in a test environment to identify potential application conflicts. Implement a process for quickly whitelisting business-critical sites, and regularly review blocked content to ensure business needs are not hindered</a:t>
                      </a:r>
                      <a:endParaRPr lang="en-US" sz="1800" b="0">
                        <a:latin typeface="+mn-lt"/>
                      </a:endParaRPr>
                    </a:p>
                  </a:txBody>
                  <a:tcPr/>
                </a:tc>
                <a:extLst>
                  <a:ext uri="{0D108BD9-81ED-4DB2-BD59-A6C34878D82A}">
                    <a16:rowId xmlns:a16="http://schemas.microsoft.com/office/drawing/2014/main" val="2859679502"/>
                  </a:ext>
                </a:extLst>
              </a:tr>
              <a:tr h="1428338">
                <a:tc>
                  <a:txBody>
                    <a:bodyPr/>
                    <a:lstStyle/>
                    <a:p>
                      <a:pPr marL="0" lvl="0" indent="0" algn="l">
                        <a:lnSpc>
                          <a:spcPct val="100000"/>
                        </a:lnSpc>
                        <a:spcBef>
                          <a:spcPts val="0"/>
                        </a:spcBef>
                        <a:spcAft>
                          <a:spcPts val="0"/>
                        </a:spcAft>
                        <a:buNone/>
                      </a:pPr>
                      <a:r>
                        <a:rPr lang="en-US"/>
                        <a:t>False Positives in Behavioral Anomaly Detection</a:t>
                      </a:r>
                      <a:endParaRPr lang="en-US" sz="1800" b="0" u="none" strike="noStrike" noProof="0">
                        <a:solidFill>
                          <a:srgbClr val="000000"/>
                        </a:solidFill>
                        <a:latin typeface="+mn-lt"/>
                        <a:cs typeface="Arial" panose="020B0604020202020204" pitchFamily="34" charset="0"/>
                      </a:endParaRPr>
                    </a:p>
                  </a:txBody>
                  <a:tcPr anchor="ctr"/>
                </a:tc>
                <a:tc>
                  <a:txBody>
                    <a:bodyPr/>
                    <a:lstStyle/>
                    <a:p>
                      <a:endParaRPr lang="en-US" sz="1800">
                        <a:latin typeface="+mn-lt"/>
                        <a:cs typeface="Arial" panose="020B0604020202020204" pitchFamily="34" charset="0"/>
                      </a:endParaRPr>
                    </a:p>
                  </a:txBody>
                  <a:tcPr/>
                </a:tc>
                <a:tc>
                  <a:txBody>
                    <a:bodyPr/>
                    <a:lstStyle/>
                    <a:p>
                      <a:pPr marL="285750" indent="-285750">
                        <a:buFont typeface="Arial" panose="020B0604020202020204" pitchFamily="34" charset="0"/>
                        <a:buChar char="•"/>
                      </a:pPr>
                      <a:r>
                        <a:rPr lang="en-US"/>
                        <a:t>Fine-tune UEBA thresholds and establish a feedback loop with security teams to refine detection criteria. Consider using machine learning algorithms that adapt and reduce false positives over time, increasing the accuracy of threat detection</a:t>
                      </a:r>
                      <a:endParaRPr lang="en-US" sz="1800">
                        <a:latin typeface="+mn-lt"/>
                      </a:endParaRPr>
                    </a:p>
                  </a:txBody>
                  <a:tcPr/>
                </a:tc>
                <a:extLst>
                  <a:ext uri="{0D108BD9-81ED-4DB2-BD59-A6C34878D82A}">
                    <a16:rowId xmlns:a16="http://schemas.microsoft.com/office/drawing/2014/main" val="2154299478"/>
                  </a:ext>
                </a:extLst>
              </a:tr>
            </a:tbl>
          </a:graphicData>
        </a:graphic>
      </p:graphicFrame>
      <p:pic>
        <p:nvPicPr>
          <p:cNvPr id="5" name="Picture 4" descr="A group of squares with different colors&#10;&#10;Description automatically generated">
            <a:extLst>
              <a:ext uri="{FF2B5EF4-FFF2-40B4-BE49-F238E27FC236}">
                <a16:creationId xmlns:a16="http://schemas.microsoft.com/office/drawing/2014/main" id="{4C473F23-CFF2-8061-B239-FA6354D1E1F7}"/>
              </a:ext>
            </a:extLst>
          </p:cNvPr>
          <p:cNvPicPr>
            <a:picLocks noChangeAspect="1"/>
          </p:cNvPicPr>
          <p:nvPr/>
        </p:nvPicPr>
        <p:blipFill>
          <a:blip r:embed="rId3"/>
          <a:stretch>
            <a:fillRect/>
          </a:stretch>
        </p:blipFill>
        <p:spPr>
          <a:xfrm>
            <a:off x="3611135" y="2023855"/>
            <a:ext cx="1076325" cy="904875"/>
          </a:xfrm>
          <a:prstGeom prst="rect">
            <a:avLst/>
          </a:prstGeom>
        </p:spPr>
      </p:pic>
      <p:pic>
        <p:nvPicPr>
          <p:cNvPr id="6" name="Picture 5" descr="A group of squares with different colors&#10;&#10;Description automatically generated">
            <a:extLst>
              <a:ext uri="{FF2B5EF4-FFF2-40B4-BE49-F238E27FC236}">
                <a16:creationId xmlns:a16="http://schemas.microsoft.com/office/drawing/2014/main" id="{0F24B90D-3380-ED82-7678-F5ABBE759031}"/>
              </a:ext>
            </a:extLst>
          </p:cNvPr>
          <p:cNvPicPr>
            <a:picLocks noChangeAspect="1"/>
          </p:cNvPicPr>
          <p:nvPr/>
        </p:nvPicPr>
        <p:blipFill>
          <a:blip r:embed="rId3"/>
          <a:stretch>
            <a:fillRect/>
          </a:stretch>
        </p:blipFill>
        <p:spPr>
          <a:xfrm>
            <a:off x="3617129" y="3267271"/>
            <a:ext cx="1076325" cy="904875"/>
          </a:xfrm>
          <a:prstGeom prst="rect">
            <a:avLst/>
          </a:prstGeom>
        </p:spPr>
      </p:pic>
      <p:pic>
        <p:nvPicPr>
          <p:cNvPr id="7" name="Picture 6" descr="A group of squares with different colors&#10;&#10;Description automatically generated">
            <a:extLst>
              <a:ext uri="{FF2B5EF4-FFF2-40B4-BE49-F238E27FC236}">
                <a16:creationId xmlns:a16="http://schemas.microsoft.com/office/drawing/2014/main" id="{3CA53BAC-1C6A-7E77-0E74-4158CF2D384B}"/>
              </a:ext>
            </a:extLst>
          </p:cNvPr>
          <p:cNvPicPr>
            <a:picLocks noChangeAspect="1"/>
          </p:cNvPicPr>
          <p:nvPr/>
        </p:nvPicPr>
        <p:blipFill>
          <a:blip r:embed="rId3"/>
          <a:stretch>
            <a:fillRect/>
          </a:stretch>
        </p:blipFill>
        <p:spPr>
          <a:xfrm>
            <a:off x="3611135" y="4592226"/>
            <a:ext cx="1076325" cy="904875"/>
          </a:xfrm>
          <a:prstGeom prst="rect">
            <a:avLst/>
          </a:prstGeom>
        </p:spPr>
      </p:pic>
      <p:pic>
        <p:nvPicPr>
          <p:cNvPr id="8" name="Picture 7">
            <a:extLst>
              <a:ext uri="{FF2B5EF4-FFF2-40B4-BE49-F238E27FC236}">
                <a16:creationId xmlns:a16="http://schemas.microsoft.com/office/drawing/2014/main" id="{D075F41C-0312-A31D-585D-3E7129595FC0}"/>
              </a:ext>
            </a:extLst>
          </p:cNvPr>
          <p:cNvPicPr>
            <a:picLocks noChangeAspect="1"/>
          </p:cNvPicPr>
          <p:nvPr/>
        </p:nvPicPr>
        <p:blipFill>
          <a:blip r:embed="rId4"/>
          <a:stretch>
            <a:fillRect/>
          </a:stretch>
        </p:blipFill>
        <p:spPr>
          <a:xfrm>
            <a:off x="3981723" y="2343015"/>
            <a:ext cx="325704" cy="266555"/>
          </a:xfrm>
          <a:prstGeom prst="rect">
            <a:avLst/>
          </a:prstGeom>
        </p:spPr>
      </p:pic>
      <p:pic>
        <p:nvPicPr>
          <p:cNvPr id="9" name="Picture 8">
            <a:extLst>
              <a:ext uri="{FF2B5EF4-FFF2-40B4-BE49-F238E27FC236}">
                <a16:creationId xmlns:a16="http://schemas.microsoft.com/office/drawing/2014/main" id="{E940130A-1023-7E48-7DAB-732F2CD177A5}"/>
              </a:ext>
            </a:extLst>
          </p:cNvPr>
          <p:cNvPicPr>
            <a:picLocks noChangeAspect="1"/>
          </p:cNvPicPr>
          <p:nvPr/>
        </p:nvPicPr>
        <p:blipFill>
          <a:blip r:embed="rId4"/>
          <a:stretch>
            <a:fillRect/>
          </a:stretch>
        </p:blipFill>
        <p:spPr>
          <a:xfrm>
            <a:off x="3992439" y="3595067"/>
            <a:ext cx="325704" cy="266555"/>
          </a:xfrm>
          <a:prstGeom prst="rect">
            <a:avLst/>
          </a:prstGeom>
        </p:spPr>
      </p:pic>
      <p:pic>
        <p:nvPicPr>
          <p:cNvPr id="10" name="Picture 9">
            <a:extLst>
              <a:ext uri="{FF2B5EF4-FFF2-40B4-BE49-F238E27FC236}">
                <a16:creationId xmlns:a16="http://schemas.microsoft.com/office/drawing/2014/main" id="{0C154B1D-C38F-B04D-55BF-485A00B423D6}"/>
              </a:ext>
            </a:extLst>
          </p:cNvPr>
          <p:cNvPicPr>
            <a:picLocks noChangeAspect="1"/>
          </p:cNvPicPr>
          <p:nvPr/>
        </p:nvPicPr>
        <p:blipFill>
          <a:blip r:embed="rId4"/>
          <a:stretch>
            <a:fillRect/>
          </a:stretch>
        </p:blipFill>
        <p:spPr>
          <a:xfrm>
            <a:off x="3628578" y="4911385"/>
            <a:ext cx="325704" cy="266555"/>
          </a:xfrm>
          <a:prstGeom prst="rect">
            <a:avLst/>
          </a:prstGeom>
        </p:spPr>
      </p:pic>
      <p:sp>
        <p:nvSpPr>
          <p:cNvPr id="11" name="TextBox 10">
            <a:extLst>
              <a:ext uri="{FF2B5EF4-FFF2-40B4-BE49-F238E27FC236}">
                <a16:creationId xmlns:a16="http://schemas.microsoft.com/office/drawing/2014/main" id="{6F7E04D7-21F5-31D4-3FC7-CD39770F6AEE}"/>
              </a:ext>
            </a:extLst>
          </p:cNvPr>
          <p:cNvSpPr txBox="1"/>
          <p:nvPr/>
        </p:nvSpPr>
        <p:spPr>
          <a:xfrm rot="16200000">
            <a:off x="3002403" y="2201866"/>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2" name="TextBox 11">
            <a:extLst>
              <a:ext uri="{FF2B5EF4-FFF2-40B4-BE49-F238E27FC236}">
                <a16:creationId xmlns:a16="http://schemas.microsoft.com/office/drawing/2014/main" id="{B042D3CC-856F-5157-AC81-007D91EF1FE3}"/>
              </a:ext>
            </a:extLst>
          </p:cNvPr>
          <p:cNvSpPr txBox="1"/>
          <p:nvPr/>
        </p:nvSpPr>
        <p:spPr>
          <a:xfrm rot="16200000">
            <a:off x="3002191" y="3467682"/>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3" name="TextBox 12">
            <a:extLst>
              <a:ext uri="{FF2B5EF4-FFF2-40B4-BE49-F238E27FC236}">
                <a16:creationId xmlns:a16="http://schemas.microsoft.com/office/drawing/2014/main" id="{AB27357A-45C1-B6D1-55B2-EB4E170F8B01}"/>
              </a:ext>
            </a:extLst>
          </p:cNvPr>
          <p:cNvSpPr txBox="1"/>
          <p:nvPr/>
        </p:nvSpPr>
        <p:spPr>
          <a:xfrm rot="16200000">
            <a:off x="3002191" y="4769775"/>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Severity</a:t>
            </a:r>
            <a:endParaRPr lang="en-US" sz="1100">
              <a:latin typeface="Times New Roman"/>
            </a:endParaRPr>
          </a:p>
        </p:txBody>
      </p:sp>
      <p:sp>
        <p:nvSpPr>
          <p:cNvPr id="14" name="TextBox 13">
            <a:extLst>
              <a:ext uri="{FF2B5EF4-FFF2-40B4-BE49-F238E27FC236}">
                <a16:creationId xmlns:a16="http://schemas.microsoft.com/office/drawing/2014/main" id="{3C947880-95AB-1372-345E-E9023034B5B2}"/>
              </a:ext>
            </a:extLst>
          </p:cNvPr>
          <p:cNvSpPr txBox="1"/>
          <p:nvPr/>
        </p:nvSpPr>
        <p:spPr>
          <a:xfrm>
            <a:off x="3763535" y="2913640"/>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
        <p:nvSpPr>
          <p:cNvPr id="15" name="TextBox 14">
            <a:extLst>
              <a:ext uri="{FF2B5EF4-FFF2-40B4-BE49-F238E27FC236}">
                <a16:creationId xmlns:a16="http://schemas.microsoft.com/office/drawing/2014/main" id="{AA2A19E1-A720-208E-9C66-32C4285FE1D9}"/>
              </a:ext>
            </a:extLst>
          </p:cNvPr>
          <p:cNvSpPr txBox="1"/>
          <p:nvPr/>
        </p:nvSpPr>
        <p:spPr>
          <a:xfrm>
            <a:off x="3763534" y="4123681"/>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
        <p:nvSpPr>
          <p:cNvPr id="16" name="TextBox 15">
            <a:extLst>
              <a:ext uri="{FF2B5EF4-FFF2-40B4-BE49-F238E27FC236}">
                <a16:creationId xmlns:a16="http://schemas.microsoft.com/office/drawing/2014/main" id="{32EA8C02-F8F1-70CB-F7EC-8B8D9362B296}"/>
              </a:ext>
            </a:extLst>
          </p:cNvPr>
          <p:cNvSpPr txBox="1"/>
          <p:nvPr/>
        </p:nvSpPr>
        <p:spPr>
          <a:xfrm>
            <a:off x="3763533" y="5498737"/>
            <a:ext cx="9239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latin typeface="Times New Roman"/>
                <a:cs typeface="Calibri"/>
              </a:rPr>
              <a:t>Probability</a:t>
            </a:r>
            <a:endParaRPr lang="en-US" sz="1100">
              <a:latin typeface="Times New Roman"/>
            </a:endParaRPr>
          </a:p>
        </p:txBody>
      </p:sp>
    </p:spTree>
    <p:extLst>
      <p:ext uri="{BB962C8B-B14F-4D97-AF65-F5344CB8AC3E}">
        <p14:creationId xmlns:p14="http://schemas.microsoft.com/office/powerpoint/2010/main" val="905070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89AB97-C2B9-E298-192D-B28FCD2224FE}"/>
              </a:ext>
            </a:extLst>
          </p:cNvPr>
          <p:cNvSpPr>
            <a:spLocks noGrp="1"/>
          </p:cNvSpPr>
          <p:nvPr>
            <p:ph type="sldNum" sz="quarter" idx="12"/>
          </p:nvPr>
        </p:nvSpPr>
        <p:spPr/>
        <p:txBody>
          <a:bodyPr/>
          <a:lstStyle/>
          <a:p>
            <a:fld id="{85CA3A30-BCB1-4BB9-8DA8-B7CB8DA1EBB6}" type="slidenum">
              <a:rPr lang="en-US" smtClean="0"/>
              <a:pPr/>
              <a:t>24</a:t>
            </a:fld>
            <a:endParaRPr lang="en-US"/>
          </a:p>
        </p:txBody>
      </p:sp>
      <p:sp>
        <p:nvSpPr>
          <p:cNvPr id="2" name="Title 1">
            <a:extLst>
              <a:ext uri="{FF2B5EF4-FFF2-40B4-BE49-F238E27FC236}">
                <a16:creationId xmlns:a16="http://schemas.microsoft.com/office/drawing/2014/main" id="{0A38D0E8-2D20-8D47-5DEF-0510B940A513}"/>
              </a:ext>
            </a:extLst>
          </p:cNvPr>
          <p:cNvSpPr>
            <a:spLocks noGrp="1"/>
          </p:cNvSpPr>
          <p:nvPr>
            <p:ph type="title"/>
          </p:nvPr>
        </p:nvSpPr>
        <p:spPr/>
        <p:txBody>
          <a:bodyPr/>
          <a:lstStyle/>
          <a:p>
            <a:r>
              <a:rPr lang="en-US"/>
              <a:t>Considerations and Issue Tree</a:t>
            </a:r>
          </a:p>
        </p:txBody>
      </p:sp>
      <p:graphicFrame>
        <p:nvGraphicFramePr>
          <p:cNvPr id="4" name="Content Placeholder 26">
            <a:extLst>
              <a:ext uri="{FF2B5EF4-FFF2-40B4-BE49-F238E27FC236}">
                <a16:creationId xmlns:a16="http://schemas.microsoft.com/office/drawing/2014/main" id="{04C5ABEC-2EFE-DC92-5FA7-8D767708D315}"/>
              </a:ext>
            </a:extLst>
          </p:cNvPr>
          <p:cNvGraphicFramePr>
            <a:graphicFrameLocks/>
          </p:cNvGraphicFramePr>
          <p:nvPr>
            <p:extLst>
              <p:ext uri="{D42A27DB-BD31-4B8C-83A1-F6EECF244321}">
                <p14:modId xmlns:p14="http://schemas.microsoft.com/office/powerpoint/2010/main" val="2721235358"/>
              </p:ext>
            </p:extLst>
          </p:nvPr>
        </p:nvGraphicFramePr>
        <p:xfrm>
          <a:off x="-833392" y="1543713"/>
          <a:ext cx="11936615" cy="4778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674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B6AE07E-1521-4F57-F852-87F4CCE8F16E}"/>
              </a:ext>
            </a:extLst>
          </p:cNvPr>
          <p:cNvSpPr>
            <a:spLocks noGrp="1"/>
          </p:cNvSpPr>
          <p:nvPr>
            <p:ph type="sldNum" sz="quarter" idx="12"/>
          </p:nvPr>
        </p:nvSpPr>
        <p:spPr/>
        <p:txBody>
          <a:bodyPr/>
          <a:lstStyle/>
          <a:p>
            <a:fld id="{85CA3A30-BCB1-4BB9-8DA8-B7CB8DA1EBB6}" type="slidenum">
              <a:rPr lang="en-US" smtClean="0"/>
              <a:pPr/>
              <a:t>25</a:t>
            </a:fld>
            <a:endParaRPr lang="en-US"/>
          </a:p>
        </p:txBody>
      </p:sp>
      <p:sp>
        <p:nvSpPr>
          <p:cNvPr id="2" name="Title 1">
            <a:extLst>
              <a:ext uri="{FF2B5EF4-FFF2-40B4-BE49-F238E27FC236}">
                <a16:creationId xmlns:a16="http://schemas.microsoft.com/office/drawing/2014/main" id="{630FF650-3C8F-96D4-7D5F-3EF85DE54BE1}"/>
              </a:ext>
            </a:extLst>
          </p:cNvPr>
          <p:cNvSpPr>
            <a:spLocks noGrp="1"/>
          </p:cNvSpPr>
          <p:nvPr>
            <p:ph type="title"/>
          </p:nvPr>
        </p:nvSpPr>
        <p:spPr/>
        <p:txBody>
          <a:bodyPr/>
          <a:lstStyle/>
          <a:p>
            <a:r>
              <a:rPr lang="en-US"/>
              <a:t>Sources Used </a:t>
            </a:r>
          </a:p>
        </p:txBody>
      </p:sp>
      <p:sp>
        <p:nvSpPr>
          <p:cNvPr id="3" name="Content Placeholder 2">
            <a:extLst>
              <a:ext uri="{FF2B5EF4-FFF2-40B4-BE49-F238E27FC236}">
                <a16:creationId xmlns:a16="http://schemas.microsoft.com/office/drawing/2014/main" id="{CCA0AA2E-0D03-2A18-A4DC-F1F621465B5C}"/>
              </a:ext>
            </a:extLst>
          </p:cNvPr>
          <p:cNvSpPr>
            <a:spLocks noGrp="1"/>
          </p:cNvSpPr>
          <p:nvPr>
            <p:ph idx="4294967295"/>
          </p:nvPr>
        </p:nvSpPr>
        <p:spPr>
          <a:xfrm>
            <a:off x="0" y="1433513"/>
            <a:ext cx="10515600" cy="4351337"/>
          </a:xfrm>
        </p:spPr>
        <p:txBody>
          <a:bodyPr vert="horz" lIns="91440" tIns="45720" rIns="91440" bIns="45720" rtlCol="0" anchor="t">
            <a:normAutofit fontScale="70000" lnSpcReduction="20000"/>
          </a:bodyPr>
          <a:lstStyle/>
          <a:p>
            <a:r>
              <a:rPr lang="en-US"/>
              <a:t>Midnight Blizzard. (2024). Midnight Blizzard escalates spear-phishing attacks. Link: </a:t>
            </a:r>
            <a:r>
              <a:rPr lang="en-US">
                <a:hlinkClick r:id="rId2"/>
              </a:rPr>
              <a:t>Midnight Blizzard Escalates Spear-Phishing Attacks</a:t>
            </a:r>
            <a:endParaRPr lang="en-US"/>
          </a:p>
          <a:p>
            <a:r>
              <a:rPr lang="en-US"/>
              <a:t>SolarWinds. (2024). What is Remote Desktop Protocol (RDP)? Austin, TX: SolarWinds. Link: </a:t>
            </a:r>
            <a:r>
              <a:rPr lang="en-US">
                <a:ea typeface="+mn-lt"/>
                <a:cs typeface="+mn-lt"/>
                <a:hlinkClick r:id="rId3"/>
              </a:rPr>
              <a:t>What Is Remote Desktop Protocol (RDP)? - IT Glossary | SolarWinds</a:t>
            </a:r>
          </a:p>
          <a:p>
            <a:r>
              <a:rPr lang="en-US" err="1"/>
              <a:t>SOCRadar</a:t>
            </a:r>
            <a:r>
              <a:rPr lang="en-US"/>
              <a:t>® Cyber Intelligence Inc. (2023). APT profile: Cozy Bear / APT29. Ankara, Turkey: </a:t>
            </a:r>
            <a:r>
              <a:rPr lang="en-US" err="1"/>
              <a:t>SOCRadar</a:t>
            </a:r>
            <a:r>
              <a:rPr lang="en-US"/>
              <a:t>®. Link: </a:t>
            </a:r>
            <a:r>
              <a:rPr lang="en-US">
                <a:ea typeface="+mn-lt"/>
                <a:cs typeface="+mn-lt"/>
                <a:hlinkClick r:id="rId4"/>
              </a:rPr>
              <a:t>APT Profile: Cozy Bear / APT29 - SOCRadar® Cyber Intelligence Inc.</a:t>
            </a:r>
          </a:p>
          <a:p>
            <a:r>
              <a:rPr lang="en-US"/>
              <a:t>MITRE ATT&amp;CK®. (2017). APT29, IRON RITUAL, IRON HEMLOCK, </a:t>
            </a:r>
            <a:r>
              <a:rPr lang="en-US" err="1"/>
              <a:t>NobleBaron</a:t>
            </a:r>
            <a:r>
              <a:rPr lang="en-US"/>
              <a:t>, Dark Halo, NOBELIUM, UNC2452, YTTRIUM, The Dukes, Cozy Bear, </a:t>
            </a:r>
            <a:r>
              <a:rPr lang="en-US" err="1"/>
              <a:t>CozyDuke</a:t>
            </a:r>
            <a:r>
              <a:rPr lang="en-US"/>
              <a:t>, </a:t>
            </a:r>
            <a:r>
              <a:rPr lang="en-US" err="1"/>
              <a:t>SolarStorm</a:t>
            </a:r>
            <a:r>
              <a:rPr lang="en-US"/>
              <a:t>, Blue Kitsune, UNC3524, Midnight Blizzard, Group G0016. McLean, VA: MITRE Corporation. Link: </a:t>
            </a:r>
            <a:r>
              <a:rPr lang="en-US">
                <a:ea typeface="+mn-lt"/>
                <a:cs typeface="+mn-lt"/>
                <a:hlinkClick r:id="rId5"/>
              </a:rPr>
              <a:t>APT29, IRON RITUAL, IRON HEMLOCK, NobleBaron, Dark Halo, NOBELIUM, UNC2452, YTTRIUM, The Dukes, Cozy Bear, CozyDuke, SolarStorm, Blue Kitsune, UNC3524, Midnight Blizzard, Group G0016 | MITRE ATT&amp;CK®</a:t>
            </a:r>
          </a:p>
          <a:p>
            <a:r>
              <a:rPr lang="en-US"/>
              <a:t>FIDO Alliance. (2024). FIDO2. Mountain View, CA: FIDO Alliance. Link: </a:t>
            </a:r>
            <a:r>
              <a:rPr lang="en-US">
                <a:ea typeface="+mn-lt"/>
                <a:cs typeface="+mn-lt"/>
                <a:hlinkClick r:id="rId6"/>
              </a:rPr>
              <a:t>FIDO2 - FIDO Alliance</a:t>
            </a:r>
          </a:p>
          <a:p>
            <a:r>
              <a:rPr lang="en-US"/>
              <a:t>Microsoft. (2024). Microsoft Entra </a:t>
            </a:r>
            <a:r>
              <a:rPr lang="en-US" err="1"/>
              <a:t>passwordless</a:t>
            </a:r>
            <a:r>
              <a:rPr lang="en-US"/>
              <a:t> sign-in - Microsoft Entra ID. Redmond, WA: Microsoft Corporation. Link: </a:t>
            </a:r>
            <a:r>
              <a:rPr lang="en-US">
                <a:ea typeface="+mn-lt"/>
                <a:cs typeface="+mn-lt"/>
                <a:hlinkClick r:id="rId7"/>
              </a:rPr>
              <a:t>Microsoft Entra passwordless sign-in - Microsoft Entra ID | Microsoft Learn</a:t>
            </a:r>
          </a:p>
        </p:txBody>
      </p:sp>
    </p:spTree>
    <p:extLst>
      <p:ext uri="{BB962C8B-B14F-4D97-AF65-F5344CB8AC3E}">
        <p14:creationId xmlns:p14="http://schemas.microsoft.com/office/powerpoint/2010/main" val="4237097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A25F8C3-D9C6-3E04-BF28-EF12844A3D5E}"/>
              </a:ext>
            </a:extLst>
          </p:cNvPr>
          <p:cNvSpPr>
            <a:spLocks noGrp="1"/>
          </p:cNvSpPr>
          <p:nvPr>
            <p:ph type="sldNum" sz="quarter" idx="12"/>
          </p:nvPr>
        </p:nvSpPr>
        <p:spPr/>
        <p:txBody>
          <a:bodyPr/>
          <a:lstStyle/>
          <a:p>
            <a:fld id="{85CA3A30-BCB1-4BB9-8DA8-B7CB8DA1EBB6}" type="slidenum">
              <a:rPr lang="en-US" smtClean="0"/>
              <a:pPr/>
              <a:t>26</a:t>
            </a:fld>
            <a:endParaRPr lang="en-US"/>
          </a:p>
        </p:txBody>
      </p:sp>
      <p:sp>
        <p:nvSpPr>
          <p:cNvPr id="2" name="Title 1">
            <a:extLst>
              <a:ext uri="{FF2B5EF4-FFF2-40B4-BE49-F238E27FC236}">
                <a16:creationId xmlns:a16="http://schemas.microsoft.com/office/drawing/2014/main" id="{88BCD2FC-C5B7-1227-272D-315D0D89B81B}"/>
              </a:ext>
            </a:extLst>
          </p:cNvPr>
          <p:cNvSpPr>
            <a:spLocks noGrp="1"/>
          </p:cNvSpPr>
          <p:nvPr>
            <p:ph type="title"/>
          </p:nvPr>
        </p:nvSpPr>
        <p:spPr/>
        <p:txBody>
          <a:bodyPr/>
          <a:lstStyle/>
          <a:p>
            <a:r>
              <a:rPr lang="en-US"/>
              <a:t>Sources Used (Extended)</a:t>
            </a:r>
          </a:p>
        </p:txBody>
      </p:sp>
      <p:sp>
        <p:nvSpPr>
          <p:cNvPr id="3" name="Content Placeholder 2">
            <a:extLst>
              <a:ext uri="{FF2B5EF4-FFF2-40B4-BE49-F238E27FC236}">
                <a16:creationId xmlns:a16="http://schemas.microsoft.com/office/drawing/2014/main" id="{33FF1C11-3227-5667-C451-83556B7CC82C}"/>
              </a:ext>
            </a:extLst>
          </p:cNvPr>
          <p:cNvSpPr>
            <a:spLocks noGrp="1"/>
          </p:cNvSpPr>
          <p:nvPr>
            <p:ph idx="4294967295"/>
          </p:nvPr>
        </p:nvSpPr>
        <p:spPr>
          <a:xfrm>
            <a:off x="0" y="1403350"/>
            <a:ext cx="10515600" cy="4351338"/>
          </a:xfrm>
        </p:spPr>
        <p:txBody>
          <a:bodyPr vert="horz" lIns="91440" tIns="45720" rIns="91440" bIns="45720" rtlCol="0" anchor="t">
            <a:normAutofit fontScale="77500" lnSpcReduction="20000"/>
          </a:bodyPr>
          <a:lstStyle/>
          <a:p>
            <a:r>
              <a:rPr lang="en-US"/>
              <a:t>SANS Institute. (2024). </a:t>
            </a:r>
            <a:r>
              <a:rPr lang="en-US" i="1"/>
              <a:t>Security awareness training</a:t>
            </a:r>
            <a:r>
              <a:rPr lang="en-US"/>
              <a:t>. Bethesda, MD: SANS Institute. Link: </a:t>
            </a:r>
            <a:r>
              <a:rPr lang="en-US">
                <a:hlinkClick r:id="rId2"/>
              </a:rPr>
              <a:t>https://www.sans.org/security-awareness-training/</a:t>
            </a:r>
            <a:r>
              <a:rPr lang="en-US"/>
              <a:t>​</a:t>
            </a:r>
            <a:r>
              <a:rPr lang="en-US">
                <a:hlinkClick r:id="rId3"/>
              </a:rPr>
              <a:t>SANS Institute</a:t>
            </a:r>
            <a:endParaRPr lang="en-US"/>
          </a:p>
          <a:p>
            <a:r>
              <a:rPr lang="en-US"/>
              <a:t>MITRE. (2019). </a:t>
            </a:r>
            <a:r>
              <a:rPr lang="en-US" i="1"/>
              <a:t>User training, mitigation M1017 - Enterprise</a:t>
            </a:r>
            <a:r>
              <a:rPr lang="en-US"/>
              <a:t>. Bedford, MA: MITRE Corporation. </a:t>
            </a:r>
            <a:r>
              <a:rPr lang="en-US" err="1"/>
              <a:t>Liink</a:t>
            </a:r>
            <a:r>
              <a:rPr lang="en-US"/>
              <a:t>: </a:t>
            </a:r>
            <a:r>
              <a:rPr lang="en-US">
                <a:hlinkClick r:id="rId4"/>
              </a:rPr>
              <a:t>https://attack.mitre.org/mitigations/M1017/</a:t>
            </a:r>
            <a:endParaRPr lang="en-US"/>
          </a:p>
          <a:p>
            <a:r>
              <a:rPr lang="en-US"/>
              <a:t>MITRE. (2022). </a:t>
            </a:r>
            <a:r>
              <a:rPr lang="en-US" i="1"/>
              <a:t>Multi-factor authentication request generation, technique T1621 - Enterprise</a:t>
            </a:r>
            <a:r>
              <a:rPr lang="en-US"/>
              <a:t>. Bedford, MA: MITRE Corporation. Link: </a:t>
            </a:r>
            <a:r>
              <a:rPr lang="en-US">
                <a:hlinkClick r:id="rId5"/>
              </a:rPr>
              <a:t>https://attack.mitre.org/techniques/T1621/</a:t>
            </a:r>
            <a:endParaRPr lang="en-US"/>
          </a:p>
          <a:p>
            <a:r>
              <a:rPr lang="en-US"/>
              <a:t>MITRE. (2017). </a:t>
            </a:r>
            <a:r>
              <a:rPr lang="en-US" i="1"/>
              <a:t>Multi-factor authentication interception, technique T1111 - Enterprise</a:t>
            </a:r>
            <a:r>
              <a:rPr lang="en-US"/>
              <a:t>. Bedford, MA: MITRE Corporation. Link: </a:t>
            </a:r>
            <a:r>
              <a:rPr lang="en-US">
                <a:hlinkClick r:id="rId6"/>
              </a:rPr>
              <a:t>https://attack.mitre.org/techniques/T1111/</a:t>
            </a:r>
            <a:endParaRPr lang="en-US"/>
          </a:p>
          <a:p>
            <a:r>
              <a:rPr lang="en-US"/>
              <a:t>MITRE. (2020). </a:t>
            </a:r>
            <a:r>
              <a:rPr lang="en-US" i="1"/>
              <a:t>Phishing: </a:t>
            </a:r>
            <a:r>
              <a:rPr lang="en-US" i="1" err="1"/>
              <a:t>Spearphishing</a:t>
            </a:r>
            <a:r>
              <a:rPr lang="en-US" i="1"/>
              <a:t> attachment, sub-technique T1566.001 - Enterprise</a:t>
            </a:r>
            <a:r>
              <a:rPr lang="en-US"/>
              <a:t>. Bedford, MA: MITRE Corporation. Link: </a:t>
            </a:r>
            <a:r>
              <a:rPr lang="en-US">
                <a:hlinkClick r:id="rId7"/>
              </a:rPr>
              <a:t>https://attack.mitre.org/techniques/T1566/001/</a:t>
            </a:r>
            <a:endParaRPr lang="en-US"/>
          </a:p>
          <a:p>
            <a:r>
              <a:rPr lang="en-US" i="1"/>
              <a:t>Cost of Capital</a:t>
            </a:r>
            <a:r>
              <a:rPr lang="en-US"/>
              <a:t>. (2024). Link: </a:t>
            </a:r>
            <a:r>
              <a:rPr lang="en-US">
                <a:hlinkClick r:id="rId8"/>
              </a:rPr>
              <a:t>https://pages.stern.nyu.edu/~adamodar/New_Home_Page/datafile/wacc.html</a:t>
            </a:r>
            <a:endParaRPr lang="en-US"/>
          </a:p>
          <a:p>
            <a:pPr marL="0" indent="0">
              <a:buNone/>
            </a:pPr>
            <a:endParaRPr lang="en-US"/>
          </a:p>
        </p:txBody>
      </p:sp>
    </p:spTree>
    <p:extLst>
      <p:ext uri="{BB962C8B-B14F-4D97-AF65-F5344CB8AC3E}">
        <p14:creationId xmlns:p14="http://schemas.microsoft.com/office/powerpoint/2010/main" val="69844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E224-875C-4C94-800F-899C30AA3615}"/>
              </a:ext>
            </a:extLst>
          </p:cNvPr>
          <p:cNvSpPr>
            <a:spLocks noGrp="1"/>
          </p:cNvSpPr>
          <p:nvPr>
            <p:ph type="title"/>
          </p:nvPr>
        </p:nvSpPr>
        <p:spPr/>
        <p:txBody>
          <a:bodyPr/>
          <a:lstStyle/>
          <a:p>
            <a:r>
              <a:rPr lang="en-US"/>
              <a:t>Meet the Team</a:t>
            </a:r>
          </a:p>
        </p:txBody>
      </p:sp>
      <p:sp>
        <p:nvSpPr>
          <p:cNvPr id="4" name="Google Shape;599;p29">
            <a:extLst>
              <a:ext uri="{FF2B5EF4-FFF2-40B4-BE49-F238E27FC236}">
                <a16:creationId xmlns:a16="http://schemas.microsoft.com/office/drawing/2014/main" id="{99566A5C-3241-6A43-9C64-1E5614E7EE24}"/>
              </a:ext>
            </a:extLst>
          </p:cNvPr>
          <p:cNvSpPr txBox="1">
            <a:spLocks/>
          </p:cNvSpPr>
          <p:nvPr/>
        </p:nvSpPr>
        <p:spPr>
          <a:xfrm>
            <a:off x="6133538" y="4985259"/>
            <a:ext cx="2605994" cy="361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9pPr>
          </a:lstStyle>
          <a:p>
            <a:pPr algn="ctr">
              <a:buSzPts val="1100"/>
            </a:pPr>
            <a:r>
              <a:rPr lang="en" sz="1600" b="1">
                <a:latin typeface="+mn-lt"/>
                <a:ea typeface="Calibri" panose="020F0502020204030204" pitchFamily="34" charset="0"/>
                <a:cs typeface="Calibri" panose="020F0502020204030204" pitchFamily="34" charset="0"/>
              </a:rPr>
              <a:t>Jong Won Choi</a:t>
            </a:r>
          </a:p>
        </p:txBody>
      </p:sp>
      <p:sp>
        <p:nvSpPr>
          <p:cNvPr id="5" name="Google Shape;599;p29">
            <a:extLst>
              <a:ext uri="{FF2B5EF4-FFF2-40B4-BE49-F238E27FC236}">
                <a16:creationId xmlns:a16="http://schemas.microsoft.com/office/drawing/2014/main" id="{AF6D27D1-C662-9757-F9EA-E499704E51F8}"/>
              </a:ext>
            </a:extLst>
          </p:cNvPr>
          <p:cNvSpPr txBox="1">
            <a:spLocks/>
          </p:cNvSpPr>
          <p:nvPr/>
        </p:nvSpPr>
        <p:spPr>
          <a:xfrm>
            <a:off x="919045" y="4985259"/>
            <a:ext cx="1941078" cy="361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9pPr>
          </a:lstStyle>
          <a:p>
            <a:pPr algn="ctr">
              <a:buSzPts val="1100"/>
            </a:pPr>
            <a:r>
              <a:rPr lang="en" sz="1600" b="1">
                <a:latin typeface="+mn-lt"/>
                <a:ea typeface="Calibri" panose="020F0502020204030204" pitchFamily="34" charset="0"/>
                <a:cs typeface="Calibri" panose="020F0502020204030204" pitchFamily="34" charset="0"/>
              </a:rPr>
              <a:t>Shane Rodriguez</a:t>
            </a:r>
          </a:p>
        </p:txBody>
      </p:sp>
      <p:sp>
        <p:nvSpPr>
          <p:cNvPr id="6" name="Google Shape;599;p29">
            <a:extLst>
              <a:ext uri="{FF2B5EF4-FFF2-40B4-BE49-F238E27FC236}">
                <a16:creationId xmlns:a16="http://schemas.microsoft.com/office/drawing/2014/main" id="{87C7A526-D724-1AEC-F654-489BA7AFDBE7}"/>
              </a:ext>
            </a:extLst>
          </p:cNvPr>
          <p:cNvSpPr txBox="1">
            <a:spLocks/>
          </p:cNvSpPr>
          <p:nvPr/>
        </p:nvSpPr>
        <p:spPr>
          <a:xfrm>
            <a:off x="3706934" y="4985259"/>
            <a:ext cx="1941078" cy="361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9pPr>
          </a:lstStyle>
          <a:p>
            <a:pPr algn="ctr"/>
            <a:r>
              <a:rPr lang="en" sz="1600" b="1">
                <a:latin typeface="+mn-lt"/>
                <a:ea typeface="Calibri" panose="020F0502020204030204" pitchFamily="34" charset="0"/>
                <a:cs typeface="Calibri" panose="020F0502020204030204" pitchFamily="34" charset="0"/>
              </a:rPr>
              <a:t>Garrett Williams</a:t>
            </a:r>
            <a:endParaRPr lang="en-US" sz="1600">
              <a:latin typeface="+mn-lt"/>
              <a:ea typeface="Calibri" panose="020F0502020204030204" pitchFamily="34" charset="0"/>
              <a:cs typeface="Calibri" panose="020F0502020204030204" pitchFamily="34" charset="0"/>
            </a:endParaRPr>
          </a:p>
        </p:txBody>
      </p:sp>
      <p:sp>
        <p:nvSpPr>
          <p:cNvPr id="7" name="Google Shape;599;p29">
            <a:extLst>
              <a:ext uri="{FF2B5EF4-FFF2-40B4-BE49-F238E27FC236}">
                <a16:creationId xmlns:a16="http://schemas.microsoft.com/office/drawing/2014/main" id="{CE4B87FD-2333-1ECE-7330-CFBB72726C0E}"/>
              </a:ext>
            </a:extLst>
          </p:cNvPr>
          <p:cNvSpPr txBox="1">
            <a:spLocks/>
          </p:cNvSpPr>
          <p:nvPr/>
        </p:nvSpPr>
        <p:spPr>
          <a:xfrm>
            <a:off x="9358409" y="4985259"/>
            <a:ext cx="1678126" cy="361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9pPr>
          </a:lstStyle>
          <a:p>
            <a:pPr algn="ctr">
              <a:buSzPts val="1100"/>
            </a:pPr>
            <a:r>
              <a:rPr lang="en" sz="1600" b="1">
                <a:latin typeface="+mn-lt"/>
                <a:ea typeface="Calibri" panose="020F0502020204030204" pitchFamily="34" charset="0"/>
                <a:cs typeface="Calibri" panose="020F0502020204030204" pitchFamily="34" charset="0"/>
              </a:rPr>
              <a:t>Anirban Das</a:t>
            </a:r>
          </a:p>
        </p:txBody>
      </p:sp>
      <p:pic>
        <p:nvPicPr>
          <p:cNvPr id="8" name="Picture 7" descr="A person in a blue suit">
            <a:extLst>
              <a:ext uri="{FF2B5EF4-FFF2-40B4-BE49-F238E27FC236}">
                <a16:creationId xmlns:a16="http://schemas.microsoft.com/office/drawing/2014/main" id="{1A807EE2-84FC-1539-7911-ED78373D3D8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b="15951"/>
          <a:stretch/>
        </p:blipFill>
        <p:spPr>
          <a:xfrm>
            <a:off x="9082712" y="2066132"/>
            <a:ext cx="2229520" cy="2810272"/>
          </a:xfrm>
          <a:prstGeom prst="rect">
            <a:avLst/>
          </a:prstGeom>
        </p:spPr>
      </p:pic>
      <p:pic>
        <p:nvPicPr>
          <p:cNvPr id="9" name="Picture 8" descr="A person in a suit and tie&#10;&#10;Description automatically generated">
            <a:extLst>
              <a:ext uri="{FF2B5EF4-FFF2-40B4-BE49-F238E27FC236}">
                <a16:creationId xmlns:a16="http://schemas.microsoft.com/office/drawing/2014/main" id="{DB2E163D-75CF-8968-6851-5C37F0A187CF}"/>
              </a:ext>
            </a:extLst>
          </p:cNvPr>
          <p:cNvPicPr>
            <a:picLocks noChangeAspect="1"/>
          </p:cNvPicPr>
          <p:nvPr/>
        </p:nvPicPr>
        <p:blipFill>
          <a:blip r:embed="rId4">
            <a:extLst>
              <a:ext uri="{28A0092B-C50C-407E-A947-70E740481C1C}">
                <a14:useLocalDpi xmlns:a14="http://schemas.microsoft.com/office/drawing/2010/main" val="0"/>
              </a:ext>
            </a:extLst>
          </a:blip>
          <a:srcRect b="15269"/>
          <a:stretch/>
        </p:blipFill>
        <p:spPr>
          <a:xfrm flipH="1">
            <a:off x="6331149" y="2066132"/>
            <a:ext cx="2211581" cy="2810272"/>
          </a:xfrm>
          <a:prstGeom prst="rect">
            <a:avLst/>
          </a:prstGeom>
        </p:spPr>
      </p:pic>
      <p:pic>
        <p:nvPicPr>
          <p:cNvPr id="10" name="Picture 9" descr="A person in a suit smiling&#10;&#10;Description automatically generated">
            <a:extLst>
              <a:ext uri="{FF2B5EF4-FFF2-40B4-BE49-F238E27FC236}">
                <a16:creationId xmlns:a16="http://schemas.microsoft.com/office/drawing/2014/main" id="{65EDD1DB-FC73-C9D4-F2DF-7A197C638112}"/>
              </a:ext>
            </a:extLst>
          </p:cNvPr>
          <p:cNvPicPr>
            <a:picLocks noChangeAspect="1"/>
          </p:cNvPicPr>
          <p:nvPr/>
        </p:nvPicPr>
        <p:blipFill>
          <a:blip r:embed="rId5">
            <a:extLst>
              <a:ext uri="{28A0092B-C50C-407E-A947-70E740481C1C}">
                <a14:useLocalDpi xmlns:a14="http://schemas.microsoft.com/office/drawing/2010/main" val="0"/>
              </a:ext>
            </a:extLst>
          </a:blip>
          <a:srcRect b="15494"/>
          <a:stretch/>
        </p:blipFill>
        <p:spPr>
          <a:xfrm>
            <a:off x="805527" y="2066132"/>
            <a:ext cx="2217463" cy="2810272"/>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4F4EE172-8D57-5D4C-6207-74065E23B342}"/>
              </a:ext>
            </a:extLst>
          </p:cNvPr>
          <p:cNvPicPr>
            <a:picLocks noChangeAspect="1"/>
          </p:cNvPicPr>
          <p:nvPr/>
        </p:nvPicPr>
        <p:blipFill>
          <a:blip r:embed="rId6">
            <a:extLst>
              <a:ext uri="{28A0092B-C50C-407E-A947-70E740481C1C}">
                <a14:useLocalDpi xmlns:a14="http://schemas.microsoft.com/office/drawing/2010/main" val="0"/>
              </a:ext>
            </a:extLst>
          </a:blip>
          <a:srcRect l="13762" r="7543"/>
          <a:stretch/>
        </p:blipFill>
        <p:spPr>
          <a:xfrm rot="10800000" flipV="1">
            <a:off x="3560028" y="2066132"/>
            <a:ext cx="2211580" cy="2810272"/>
          </a:xfrm>
          <a:prstGeom prst="rect">
            <a:avLst/>
          </a:prstGeom>
        </p:spPr>
      </p:pic>
      <p:sp>
        <p:nvSpPr>
          <p:cNvPr id="12" name="Rectangle: Rounded Corners 10">
            <a:extLst>
              <a:ext uri="{FF2B5EF4-FFF2-40B4-BE49-F238E27FC236}">
                <a16:creationId xmlns:a16="http://schemas.microsoft.com/office/drawing/2014/main" id="{9F15EB37-2832-ED36-EE1A-B5A84121E690}"/>
              </a:ext>
            </a:extLst>
          </p:cNvPr>
          <p:cNvSpPr/>
          <p:nvPr/>
        </p:nvSpPr>
        <p:spPr>
          <a:xfrm>
            <a:off x="409027"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rgbClr val="000000"/>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13" name="Slide Number Placeholder 12">
            <a:extLst>
              <a:ext uri="{FF2B5EF4-FFF2-40B4-BE49-F238E27FC236}">
                <a16:creationId xmlns:a16="http://schemas.microsoft.com/office/drawing/2014/main" id="{69DC573D-AB53-97CD-B7C3-828B9309A30F}"/>
              </a:ext>
            </a:extLst>
          </p:cNvPr>
          <p:cNvSpPr>
            <a:spLocks noGrp="1"/>
          </p:cNvSpPr>
          <p:nvPr>
            <p:ph type="sldNum" sz="quarter" idx="12"/>
          </p:nvPr>
        </p:nvSpPr>
        <p:spPr/>
        <p:txBody>
          <a:bodyPr/>
          <a:lstStyle/>
          <a:p>
            <a:fld id="{85CA3A30-BCB1-4BB9-8DA8-B7CB8DA1EBB6}" type="slidenum">
              <a:rPr lang="en-US" smtClean="0"/>
              <a:pPr/>
              <a:t>3</a:t>
            </a:fld>
            <a:endParaRPr lang="en-US"/>
          </a:p>
        </p:txBody>
      </p:sp>
    </p:spTree>
    <p:extLst>
      <p:ext uri="{BB962C8B-B14F-4D97-AF65-F5344CB8AC3E}">
        <p14:creationId xmlns:p14="http://schemas.microsoft.com/office/powerpoint/2010/main" val="324058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A5E3-3719-4BAF-8F32-34401E659914}"/>
              </a:ext>
            </a:extLst>
          </p:cNvPr>
          <p:cNvSpPr>
            <a:spLocks noGrp="1"/>
          </p:cNvSpPr>
          <p:nvPr>
            <p:ph type="title"/>
          </p:nvPr>
        </p:nvSpPr>
        <p:spPr/>
        <p:txBody>
          <a:bodyPr/>
          <a:lstStyle/>
          <a:p>
            <a:r>
              <a:rPr lang="en-US"/>
              <a:t>Identifying and Solving Key Security Challenges from the TeamViewer Breach</a:t>
            </a:r>
          </a:p>
        </p:txBody>
      </p:sp>
      <p:graphicFrame>
        <p:nvGraphicFramePr>
          <p:cNvPr id="4" name="Content Placeholder 149">
            <a:extLst>
              <a:ext uri="{FF2B5EF4-FFF2-40B4-BE49-F238E27FC236}">
                <a16:creationId xmlns:a16="http://schemas.microsoft.com/office/drawing/2014/main" id="{8B560CAF-3921-FC64-CE6D-D1DAD3852F1A}"/>
              </a:ext>
            </a:extLst>
          </p:cNvPr>
          <p:cNvGraphicFramePr>
            <a:graphicFrameLocks/>
          </p:cNvGraphicFramePr>
          <p:nvPr>
            <p:extLst>
              <p:ext uri="{D42A27DB-BD31-4B8C-83A1-F6EECF244321}">
                <p14:modId xmlns:p14="http://schemas.microsoft.com/office/powerpoint/2010/main" val="2115849842"/>
              </p:ext>
            </p:extLst>
          </p:nvPr>
        </p:nvGraphicFramePr>
        <p:xfrm>
          <a:off x="691336" y="1574502"/>
          <a:ext cx="5269733" cy="2652350"/>
        </p:xfrm>
        <a:graphic>
          <a:graphicData uri="http://schemas.openxmlformats.org/drawingml/2006/table">
            <a:tbl>
              <a:tblPr firstRow="1" bandRow="1">
                <a:tableStyleId>{3B4B98B0-60AC-42C2-AFA5-B58CD77FA1E5}</a:tableStyleId>
              </a:tblPr>
              <a:tblGrid>
                <a:gridCol w="5269733">
                  <a:extLst>
                    <a:ext uri="{9D8B030D-6E8A-4147-A177-3AD203B41FA5}">
                      <a16:colId xmlns:a16="http://schemas.microsoft.com/office/drawing/2014/main" val="1361149712"/>
                    </a:ext>
                  </a:extLst>
                </a:gridCol>
              </a:tblGrid>
              <a:tr h="365170">
                <a:tc>
                  <a:txBody>
                    <a:bodyPr/>
                    <a:lstStyle/>
                    <a:p>
                      <a:endParaRPr lang="en-US">
                        <a:solidFill>
                          <a:schemeClr val="tx1"/>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8110563"/>
                  </a:ext>
                </a:extLst>
              </a:tr>
              <a:tr h="2286590">
                <a:tc>
                  <a:txBody>
                    <a:bodyPr/>
                    <a:lstStyle/>
                    <a:p>
                      <a:pPr marL="0" marR="0" lvl="0" indent="0" algn="l">
                        <a:lnSpc>
                          <a:spcPct val="100000"/>
                        </a:lnSpc>
                        <a:spcBef>
                          <a:spcPts val="0"/>
                        </a:spcBef>
                        <a:spcAft>
                          <a:spcPts val="0"/>
                        </a:spcAft>
                        <a:buClr>
                          <a:srgbClr val="000000"/>
                        </a:buClr>
                        <a:buFont typeface="Arial"/>
                        <a:buNone/>
                      </a:pPr>
                      <a:endParaRPr lang="en-US"/>
                    </a:p>
                    <a:p>
                      <a:pPr marL="0" marR="0" lvl="0" indent="0" algn="l">
                        <a:lnSpc>
                          <a:spcPct val="100000"/>
                        </a:lnSpc>
                        <a:spcBef>
                          <a:spcPts val="0"/>
                        </a:spcBef>
                        <a:spcAft>
                          <a:spcPts val="0"/>
                        </a:spcAft>
                        <a:buClr>
                          <a:srgbClr val="000000"/>
                        </a:buClr>
                        <a:buFont typeface="Arial"/>
                        <a:buNone/>
                      </a:pPr>
                      <a:r>
                        <a:rPr lang="en-US"/>
                        <a:t>In June 2024, TeamViewer’s monitoring system detected unauthorized access within its corporate IT environment, attributed to the state-sponsored hacking group APT29. The breach was contained before impacting customer data, but it exposed vulnerabilities in current credential management and detection measures</a:t>
                      </a:r>
                      <a:endParaRPr lang="en-US" sz="1800">
                        <a:solidFill>
                          <a:schemeClr val="tx1"/>
                        </a:solidFill>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alpha val="20000"/>
                      </a:schemeClr>
                    </a:solidFill>
                  </a:tcPr>
                </a:tc>
                <a:extLst>
                  <a:ext uri="{0D108BD9-81ED-4DB2-BD59-A6C34878D82A}">
                    <a16:rowId xmlns:a16="http://schemas.microsoft.com/office/drawing/2014/main" val="716436085"/>
                  </a:ext>
                </a:extLst>
              </a:tr>
            </a:tbl>
          </a:graphicData>
        </a:graphic>
      </p:graphicFrame>
      <p:graphicFrame>
        <p:nvGraphicFramePr>
          <p:cNvPr id="5" name="Content Placeholder 149">
            <a:extLst>
              <a:ext uri="{FF2B5EF4-FFF2-40B4-BE49-F238E27FC236}">
                <a16:creationId xmlns:a16="http://schemas.microsoft.com/office/drawing/2014/main" id="{816CE3E4-D8F4-077E-C19A-7FD2183E655F}"/>
              </a:ext>
            </a:extLst>
          </p:cNvPr>
          <p:cNvGraphicFramePr>
            <a:graphicFrameLocks/>
          </p:cNvGraphicFramePr>
          <p:nvPr>
            <p:extLst>
              <p:ext uri="{D42A27DB-BD31-4B8C-83A1-F6EECF244321}">
                <p14:modId xmlns:p14="http://schemas.microsoft.com/office/powerpoint/2010/main" val="2106883956"/>
              </p:ext>
            </p:extLst>
          </p:nvPr>
        </p:nvGraphicFramePr>
        <p:xfrm>
          <a:off x="6278133" y="1574861"/>
          <a:ext cx="5270400" cy="2621429"/>
        </p:xfrm>
        <a:graphic>
          <a:graphicData uri="http://schemas.openxmlformats.org/drawingml/2006/table">
            <a:tbl>
              <a:tblPr firstRow="1" bandRow="1">
                <a:tableStyleId>{3B4B98B0-60AC-42C2-AFA5-B58CD77FA1E5}</a:tableStyleId>
              </a:tblPr>
              <a:tblGrid>
                <a:gridCol w="5270400">
                  <a:extLst>
                    <a:ext uri="{9D8B030D-6E8A-4147-A177-3AD203B41FA5}">
                      <a16:colId xmlns:a16="http://schemas.microsoft.com/office/drawing/2014/main" val="1361149712"/>
                    </a:ext>
                  </a:extLst>
                </a:gridCol>
              </a:tblGrid>
              <a:tr h="322238">
                <a:tc>
                  <a:txBody>
                    <a:bodyPr/>
                    <a:lstStyle/>
                    <a:p>
                      <a:endParaRPr lang="en-US">
                        <a:solidFill>
                          <a:schemeClr val="tx1"/>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8110563"/>
                  </a:ext>
                </a:extLst>
              </a:tr>
              <a:tr h="2255669">
                <a:tc>
                  <a:txBody>
                    <a:bodyPr/>
                    <a:lstStyle/>
                    <a:p>
                      <a:pPr marL="0" marR="0" lvl="0" indent="0" algn="l">
                        <a:lnSpc>
                          <a:spcPct val="100000"/>
                        </a:lnSpc>
                        <a:spcBef>
                          <a:spcPts val="0"/>
                        </a:spcBef>
                        <a:spcAft>
                          <a:spcPts val="0"/>
                        </a:spcAft>
                        <a:buClr>
                          <a:srgbClr val="000000"/>
                        </a:buClr>
                        <a:buFont typeface="Arial"/>
                        <a:buNone/>
                      </a:pPr>
                      <a:endParaRPr lang="en-US"/>
                    </a:p>
                    <a:p>
                      <a:pPr marL="0" marR="0" lvl="0" indent="0" algn="l">
                        <a:lnSpc>
                          <a:spcPct val="100000"/>
                        </a:lnSpc>
                        <a:spcBef>
                          <a:spcPts val="0"/>
                        </a:spcBef>
                        <a:spcAft>
                          <a:spcPts val="0"/>
                        </a:spcAft>
                        <a:buClr>
                          <a:srgbClr val="000000"/>
                        </a:buClr>
                        <a:buFont typeface="Arial"/>
                        <a:buNone/>
                      </a:pPr>
                      <a:r>
                        <a:rPr lang="en-US"/>
                        <a:t>APT29’s sophisticated tactics exploited gaps in TeamViewer’s security protocols. The incident underscores the limitations of traditional security measures and highlights a pressing need for more robust defenses to safeguard sensitive systems and data</a:t>
                      </a:r>
                      <a:endParaRPr lang="en-US" sz="1800">
                        <a:solidFill>
                          <a:schemeClr val="tx1"/>
                        </a:solidFill>
                        <a:latin typeface="Apto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alpha val="20000"/>
                      </a:schemeClr>
                    </a:solidFill>
                  </a:tcPr>
                </a:tc>
                <a:extLst>
                  <a:ext uri="{0D108BD9-81ED-4DB2-BD59-A6C34878D82A}">
                    <a16:rowId xmlns:a16="http://schemas.microsoft.com/office/drawing/2014/main" val="716436085"/>
                  </a:ext>
                </a:extLst>
              </a:tr>
            </a:tbl>
          </a:graphicData>
        </a:graphic>
      </p:graphicFrame>
      <p:pic>
        <p:nvPicPr>
          <p:cNvPr id="6" name="Graphic 8" descr="Open book with solid fill">
            <a:extLst>
              <a:ext uri="{FF2B5EF4-FFF2-40B4-BE49-F238E27FC236}">
                <a16:creationId xmlns:a16="http://schemas.microsoft.com/office/drawing/2014/main" id="{2F6E34E3-EB8B-6619-7BE8-8683070C13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3467" y="4625384"/>
            <a:ext cx="1040941" cy="1040941"/>
          </a:xfrm>
          <a:prstGeom prst="rect">
            <a:avLst/>
          </a:prstGeom>
        </p:spPr>
      </p:pic>
      <p:graphicFrame>
        <p:nvGraphicFramePr>
          <p:cNvPr id="7" name="Table 6">
            <a:extLst>
              <a:ext uri="{FF2B5EF4-FFF2-40B4-BE49-F238E27FC236}">
                <a16:creationId xmlns:a16="http://schemas.microsoft.com/office/drawing/2014/main" id="{3C13E8E0-2E3C-B12D-7F1C-2D86EB3F9ED3}"/>
              </a:ext>
            </a:extLst>
          </p:cNvPr>
          <p:cNvGraphicFramePr>
            <a:graphicFrameLocks noGrp="1"/>
          </p:cNvGraphicFramePr>
          <p:nvPr>
            <p:extLst>
              <p:ext uri="{D42A27DB-BD31-4B8C-83A1-F6EECF244321}">
                <p14:modId xmlns:p14="http://schemas.microsoft.com/office/powerpoint/2010/main" val="1337568682"/>
              </p:ext>
            </p:extLst>
          </p:nvPr>
        </p:nvGraphicFramePr>
        <p:xfrm>
          <a:off x="1769523" y="4771424"/>
          <a:ext cx="9789307" cy="739795"/>
        </p:xfrm>
        <a:graphic>
          <a:graphicData uri="http://schemas.openxmlformats.org/drawingml/2006/table">
            <a:tbl>
              <a:tblPr firstRow="1" bandRow="1">
                <a:tableStyleId>{3B4B98B0-60AC-42C2-AFA5-B58CD77FA1E5}</a:tableStyleId>
              </a:tblPr>
              <a:tblGrid>
                <a:gridCol w="9789307">
                  <a:extLst>
                    <a:ext uri="{9D8B030D-6E8A-4147-A177-3AD203B41FA5}">
                      <a16:colId xmlns:a16="http://schemas.microsoft.com/office/drawing/2014/main" val="714696955"/>
                    </a:ext>
                  </a:extLst>
                </a:gridCol>
              </a:tblGrid>
              <a:tr h="73979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How can TeamViewer strengthen its security framework to prevent, detect, and respond to advanced cyber threats, ensuring future resilience against sophisticated actors like APT29?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91C3"/>
                    </a:solidFill>
                  </a:tcPr>
                </a:tc>
                <a:extLst>
                  <a:ext uri="{0D108BD9-81ED-4DB2-BD59-A6C34878D82A}">
                    <a16:rowId xmlns:a16="http://schemas.microsoft.com/office/drawing/2014/main" val="1179230425"/>
                  </a:ext>
                </a:extLst>
              </a:tr>
            </a:tbl>
          </a:graphicData>
        </a:graphic>
      </p:graphicFrame>
      <p:sp>
        <p:nvSpPr>
          <p:cNvPr id="8" name="Rectangle: Rounded Corners 10">
            <a:extLst>
              <a:ext uri="{FF2B5EF4-FFF2-40B4-BE49-F238E27FC236}">
                <a16:creationId xmlns:a16="http://schemas.microsoft.com/office/drawing/2014/main" id="{E4C62D99-910B-72A5-B812-A566B3EF7D8C}"/>
              </a:ext>
            </a:extLst>
          </p:cNvPr>
          <p:cNvSpPr/>
          <p:nvPr/>
        </p:nvSpPr>
        <p:spPr>
          <a:xfrm>
            <a:off x="409027"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rgbClr val="000000"/>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9" name="Slide Number Placeholder 8">
            <a:extLst>
              <a:ext uri="{FF2B5EF4-FFF2-40B4-BE49-F238E27FC236}">
                <a16:creationId xmlns:a16="http://schemas.microsoft.com/office/drawing/2014/main" id="{1E049208-DEE7-1A0E-EA63-D28736733D4F}"/>
              </a:ext>
            </a:extLst>
          </p:cNvPr>
          <p:cNvSpPr>
            <a:spLocks noGrp="1"/>
          </p:cNvSpPr>
          <p:nvPr>
            <p:ph type="sldNum" sz="quarter" idx="12"/>
          </p:nvPr>
        </p:nvSpPr>
        <p:spPr/>
        <p:txBody>
          <a:bodyPr/>
          <a:lstStyle/>
          <a:p>
            <a:fld id="{85CA3A30-BCB1-4BB9-8DA8-B7CB8DA1EBB6}" type="slidenum">
              <a:rPr lang="en-US" smtClean="0"/>
              <a:pPr/>
              <a:t>4</a:t>
            </a:fld>
            <a:endParaRPr lang="en-US"/>
          </a:p>
        </p:txBody>
      </p:sp>
    </p:spTree>
    <p:extLst>
      <p:ext uri="{BB962C8B-B14F-4D97-AF65-F5344CB8AC3E}">
        <p14:creationId xmlns:p14="http://schemas.microsoft.com/office/powerpoint/2010/main" val="365078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F400-9692-4558-9FAF-6D3E76E8E41B}"/>
              </a:ext>
            </a:extLst>
          </p:cNvPr>
          <p:cNvSpPr>
            <a:spLocks noGrp="1"/>
          </p:cNvSpPr>
          <p:nvPr>
            <p:ph type="title"/>
          </p:nvPr>
        </p:nvSpPr>
        <p:spPr/>
        <p:txBody>
          <a:bodyPr>
            <a:normAutofit/>
          </a:bodyPr>
          <a:lstStyle/>
          <a:p>
            <a:r>
              <a:rPr lang="en-US"/>
              <a:t>Who Is APT29 and How Did They Affect TeamViewer? </a:t>
            </a:r>
          </a:p>
        </p:txBody>
      </p:sp>
      <p:pic>
        <p:nvPicPr>
          <p:cNvPr id="6" name="Picture 5" descr="Hacker - Free computer icons">
            <a:extLst>
              <a:ext uri="{FF2B5EF4-FFF2-40B4-BE49-F238E27FC236}">
                <a16:creationId xmlns:a16="http://schemas.microsoft.com/office/drawing/2014/main" id="{2A240676-E655-1EE0-378F-FE9E84886470}"/>
              </a:ext>
            </a:extLst>
          </p:cNvPr>
          <p:cNvPicPr>
            <a:picLocks noChangeAspect="1"/>
          </p:cNvPicPr>
          <p:nvPr/>
        </p:nvPicPr>
        <p:blipFill>
          <a:blip r:embed="rId3"/>
          <a:stretch>
            <a:fillRect/>
          </a:stretch>
        </p:blipFill>
        <p:spPr>
          <a:xfrm>
            <a:off x="1091158" y="2689302"/>
            <a:ext cx="1219200" cy="1219200"/>
          </a:xfrm>
          <a:prstGeom prst="rect">
            <a:avLst/>
          </a:prstGeom>
        </p:spPr>
      </p:pic>
      <p:graphicFrame>
        <p:nvGraphicFramePr>
          <p:cNvPr id="8" name="Table 7">
            <a:extLst>
              <a:ext uri="{FF2B5EF4-FFF2-40B4-BE49-F238E27FC236}">
                <a16:creationId xmlns:a16="http://schemas.microsoft.com/office/drawing/2014/main" id="{C6CCFB98-6401-1AC4-C93F-EC05940B66E8}"/>
              </a:ext>
            </a:extLst>
          </p:cNvPr>
          <p:cNvGraphicFramePr>
            <a:graphicFrameLocks noGrp="1"/>
          </p:cNvGraphicFramePr>
          <p:nvPr>
            <p:extLst>
              <p:ext uri="{D42A27DB-BD31-4B8C-83A1-F6EECF244321}">
                <p14:modId xmlns:p14="http://schemas.microsoft.com/office/powerpoint/2010/main" val="3520880424"/>
              </p:ext>
            </p:extLst>
          </p:nvPr>
        </p:nvGraphicFramePr>
        <p:xfrm>
          <a:off x="236231" y="3953667"/>
          <a:ext cx="3086855" cy="975572"/>
        </p:xfrm>
        <a:graphic>
          <a:graphicData uri="http://schemas.openxmlformats.org/drawingml/2006/table">
            <a:tbl>
              <a:tblPr firstRow="1" bandRow="1">
                <a:tableStyleId>{3B4B98B0-60AC-42C2-AFA5-B58CD77FA1E5}</a:tableStyleId>
              </a:tblPr>
              <a:tblGrid>
                <a:gridCol w="3086855">
                  <a:extLst>
                    <a:ext uri="{9D8B030D-6E8A-4147-A177-3AD203B41FA5}">
                      <a16:colId xmlns:a16="http://schemas.microsoft.com/office/drawing/2014/main" val="714696955"/>
                    </a:ext>
                  </a:extLst>
                </a:gridCol>
              </a:tblGrid>
              <a:tr h="975572">
                <a:tc>
                  <a:txBody>
                    <a:bodyPr/>
                    <a:lstStyle/>
                    <a:p>
                      <a:pPr marL="0" marR="0" lvl="0" indent="0" algn="l">
                        <a:lnSpc>
                          <a:spcPct val="100000"/>
                        </a:lnSpc>
                        <a:spcBef>
                          <a:spcPts val="0"/>
                        </a:spcBef>
                        <a:spcAft>
                          <a:spcPts val="0"/>
                        </a:spcAft>
                        <a:buNone/>
                      </a:pPr>
                      <a:r>
                        <a:rPr lang="en-US" sz="1800" b="0" i="0" u="none" strike="noStrike" noProof="0">
                          <a:latin typeface="Calibri"/>
                        </a:rPr>
                        <a:t>Hacker groups believed to be linked to the </a:t>
                      </a:r>
                      <a:r>
                        <a:rPr lang="en-US" sz="1800" b="1" i="0" u="none" strike="noStrike" noProof="0">
                          <a:latin typeface="Calibri"/>
                        </a:rPr>
                        <a:t>Russian Foreign Intelligence Service (SVR)</a:t>
                      </a:r>
                      <a:endParaRPr lang="en-US" sz="1800" b="0" i="0" u="none" strike="noStrike" noProof="0">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sp>
        <p:nvSpPr>
          <p:cNvPr id="9" name="TextBox 8">
            <a:extLst>
              <a:ext uri="{FF2B5EF4-FFF2-40B4-BE49-F238E27FC236}">
                <a16:creationId xmlns:a16="http://schemas.microsoft.com/office/drawing/2014/main" id="{9E78EF13-A142-BC49-FF77-7E3BE3C9403D}"/>
              </a:ext>
            </a:extLst>
          </p:cNvPr>
          <p:cNvSpPr txBox="1"/>
          <p:nvPr/>
        </p:nvSpPr>
        <p:spPr>
          <a:xfrm>
            <a:off x="-9325" y="2313594"/>
            <a:ext cx="36534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Advanced Persistent Threat (APT) 29</a:t>
            </a:r>
            <a:endParaRPr lang="en-US" b="1"/>
          </a:p>
        </p:txBody>
      </p:sp>
      <p:graphicFrame>
        <p:nvGraphicFramePr>
          <p:cNvPr id="10" name="Table 9">
            <a:extLst>
              <a:ext uri="{FF2B5EF4-FFF2-40B4-BE49-F238E27FC236}">
                <a16:creationId xmlns:a16="http://schemas.microsoft.com/office/drawing/2014/main" id="{830D8B3E-7207-4AB9-73E0-196C3FA92CAF}"/>
              </a:ext>
            </a:extLst>
          </p:cNvPr>
          <p:cNvGraphicFramePr>
            <a:graphicFrameLocks noGrp="1"/>
          </p:cNvGraphicFramePr>
          <p:nvPr>
            <p:extLst>
              <p:ext uri="{D42A27DB-BD31-4B8C-83A1-F6EECF244321}">
                <p14:modId xmlns:p14="http://schemas.microsoft.com/office/powerpoint/2010/main" val="2442691920"/>
              </p:ext>
            </p:extLst>
          </p:nvPr>
        </p:nvGraphicFramePr>
        <p:xfrm>
          <a:off x="3800707" y="1709854"/>
          <a:ext cx="8335937" cy="1463040"/>
        </p:xfrm>
        <a:graphic>
          <a:graphicData uri="http://schemas.openxmlformats.org/drawingml/2006/table">
            <a:tbl>
              <a:tblPr firstRow="1" bandRow="1">
                <a:tableStyleId>{3B4B98B0-60AC-42C2-AFA5-B58CD77FA1E5}</a:tableStyleId>
              </a:tblPr>
              <a:tblGrid>
                <a:gridCol w="8335937">
                  <a:extLst>
                    <a:ext uri="{9D8B030D-6E8A-4147-A177-3AD203B41FA5}">
                      <a16:colId xmlns:a16="http://schemas.microsoft.com/office/drawing/2014/main" val="714696955"/>
                    </a:ext>
                  </a:extLst>
                </a:gridCol>
              </a:tblGrid>
              <a:tr h="1113124">
                <a:tc>
                  <a:txBody>
                    <a:bodyPr/>
                    <a:lstStyle/>
                    <a:p>
                      <a:pPr marL="0" marR="0" lvl="0" indent="0" algn="l">
                        <a:lnSpc>
                          <a:spcPct val="100000"/>
                        </a:lnSpc>
                        <a:spcBef>
                          <a:spcPts val="0"/>
                        </a:spcBef>
                        <a:spcAft>
                          <a:spcPts val="0"/>
                        </a:spcAft>
                        <a:buNone/>
                      </a:pPr>
                      <a:r>
                        <a:rPr lang="en-US" sz="1800" b="1" i="0" u="none" strike="noStrike" noProof="0">
                          <a:latin typeface="Calibri"/>
                        </a:rPr>
                        <a:t>Limited Scope of Compromise</a:t>
                      </a:r>
                    </a:p>
                    <a:p>
                      <a:pPr marL="0" marR="0" lvl="0" indent="0" algn="l">
                        <a:lnSpc>
                          <a:spcPct val="100000"/>
                        </a:lnSpc>
                        <a:spcBef>
                          <a:spcPts val="0"/>
                        </a:spcBef>
                        <a:spcAft>
                          <a:spcPts val="0"/>
                        </a:spcAft>
                        <a:buFont typeface="Arial"/>
                        <a:buChar char="•"/>
                      </a:pPr>
                      <a:r>
                        <a:rPr lang="en-US" sz="1800" b="0" i="0" u="none" strike="noStrike" noProof="0"/>
                        <a:t> The breach affected only TeamViewer's internal corporate environment and a single employee account</a:t>
                      </a:r>
                      <a:endParaRPr lang="en-US" sz="1800" b="0" i="0" u="none" strike="noStrike" noProof="0">
                        <a:latin typeface="Calibri"/>
                      </a:endParaRPr>
                    </a:p>
                    <a:p>
                      <a:pPr marL="0" lvl="0" indent="0" algn="l">
                        <a:lnSpc>
                          <a:spcPct val="100000"/>
                        </a:lnSpc>
                        <a:spcBef>
                          <a:spcPts val="0"/>
                        </a:spcBef>
                        <a:spcAft>
                          <a:spcPts val="0"/>
                        </a:spcAft>
                        <a:buFont typeface="Arial"/>
                        <a:buChar char="•"/>
                      </a:pPr>
                      <a:r>
                        <a:rPr lang="en-US" sz="1800" b="0" i="0" u="none" strike="noStrike" noProof="0"/>
                        <a:t> A broader compromise was avoided, suggesting a targeted phishing attack rather than a brute-force or exploit-based approach</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sp>
        <p:nvSpPr>
          <p:cNvPr id="16" name="TextBox 15">
            <a:extLst>
              <a:ext uri="{FF2B5EF4-FFF2-40B4-BE49-F238E27FC236}">
                <a16:creationId xmlns:a16="http://schemas.microsoft.com/office/drawing/2014/main" id="{409FA7EB-BD02-5357-31A8-51B10572ED71}"/>
              </a:ext>
            </a:extLst>
          </p:cNvPr>
          <p:cNvSpPr txBox="1"/>
          <p:nvPr/>
        </p:nvSpPr>
        <p:spPr>
          <a:xfrm>
            <a:off x="3735626" y="1254228"/>
            <a:ext cx="40065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Spear-Phishing at TeamViewer</a:t>
            </a:r>
          </a:p>
        </p:txBody>
      </p:sp>
      <p:graphicFrame>
        <p:nvGraphicFramePr>
          <p:cNvPr id="17" name="Table 16">
            <a:extLst>
              <a:ext uri="{FF2B5EF4-FFF2-40B4-BE49-F238E27FC236}">
                <a16:creationId xmlns:a16="http://schemas.microsoft.com/office/drawing/2014/main" id="{C5D8D382-D7EE-1128-383B-7AB8A7658165}"/>
              </a:ext>
            </a:extLst>
          </p:cNvPr>
          <p:cNvGraphicFramePr>
            <a:graphicFrameLocks noGrp="1"/>
          </p:cNvGraphicFramePr>
          <p:nvPr>
            <p:extLst>
              <p:ext uri="{D42A27DB-BD31-4B8C-83A1-F6EECF244321}">
                <p14:modId xmlns:p14="http://schemas.microsoft.com/office/powerpoint/2010/main" val="2829506193"/>
              </p:ext>
            </p:extLst>
          </p:nvPr>
        </p:nvGraphicFramePr>
        <p:xfrm>
          <a:off x="3800707" y="3308195"/>
          <a:ext cx="8339327" cy="1188720"/>
        </p:xfrm>
        <a:graphic>
          <a:graphicData uri="http://schemas.openxmlformats.org/drawingml/2006/table">
            <a:tbl>
              <a:tblPr firstRow="1" bandRow="1">
                <a:tableStyleId>{3B4B98B0-60AC-42C2-AFA5-B58CD77FA1E5}</a:tableStyleId>
              </a:tblPr>
              <a:tblGrid>
                <a:gridCol w="8339327">
                  <a:extLst>
                    <a:ext uri="{9D8B030D-6E8A-4147-A177-3AD203B41FA5}">
                      <a16:colId xmlns:a16="http://schemas.microsoft.com/office/drawing/2014/main" val="714696955"/>
                    </a:ext>
                  </a:extLst>
                </a:gridCol>
              </a:tblGrid>
              <a:tr h="977420">
                <a:tc>
                  <a:txBody>
                    <a:bodyPr/>
                    <a:lstStyle/>
                    <a:p>
                      <a:pPr marL="0" marR="0" lvl="0" indent="0" algn="l">
                        <a:lnSpc>
                          <a:spcPct val="100000"/>
                        </a:lnSpc>
                        <a:spcBef>
                          <a:spcPts val="0"/>
                        </a:spcBef>
                        <a:spcAft>
                          <a:spcPts val="0"/>
                        </a:spcAft>
                        <a:buNone/>
                      </a:pPr>
                      <a:r>
                        <a:rPr lang="en-US" sz="1800" b="1" i="0" u="none" strike="noStrike" noProof="0">
                          <a:latin typeface="Calibri"/>
                        </a:rPr>
                        <a:t>Targeted Credentials Compromise</a:t>
                      </a:r>
                    </a:p>
                    <a:p>
                      <a:pPr marL="0" marR="0" lvl="0" indent="0" algn="l">
                        <a:lnSpc>
                          <a:spcPct val="100000"/>
                        </a:lnSpc>
                        <a:spcBef>
                          <a:spcPts val="0"/>
                        </a:spcBef>
                        <a:spcAft>
                          <a:spcPts val="0"/>
                        </a:spcAft>
                        <a:buFont typeface="Arial"/>
                        <a:buChar char="•"/>
                      </a:pPr>
                      <a:r>
                        <a:rPr lang="en-US" sz="1800" b="0" i="0" u="none" strike="noStrike" noProof="0"/>
                        <a:t> Only one employee account was compromised, pointing to legitimate credential theft</a:t>
                      </a:r>
                      <a:endParaRPr lang="en-US" sz="1800" b="0" i="0" u="none" strike="noStrike" noProof="0">
                        <a:latin typeface="Calibri"/>
                      </a:endParaRPr>
                    </a:p>
                    <a:p>
                      <a:pPr marL="0" lvl="0" indent="0" algn="l">
                        <a:lnSpc>
                          <a:spcPct val="100000"/>
                        </a:lnSpc>
                        <a:spcBef>
                          <a:spcPts val="0"/>
                        </a:spcBef>
                        <a:spcAft>
                          <a:spcPts val="0"/>
                        </a:spcAft>
                        <a:buFont typeface="Arial"/>
                        <a:buChar char="•"/>
                      </a:pPr>
                      <a:r>
                        <a:rPr lang="en-US" sz="1800" b="0" i="0" u="none" strike="noStrike" noProof="0"/>
                        <a:t> The attack's precision is consistent with phishing, targeting specific users to steal credentials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graphicFrame>
        <p:nvGraphicFramePr>
          <p:cNvPr id="18" name="Table 17">
            <a:extLst>
              <a:ext uri="{FF2B5EF4-FFF2-40B4-BE49-F238E27FC236}">
                <a16:creationId xmlns:a16="http://schemas.microsoft.com/office/drawing/2014/main" id="{7BAB03E4-982B-4ED8-980D-510D165A56DA}"/>
              </a:ext>
            </a:extLst>
          </p:cNvPr>
          <p:cNvGraphicFramePr>
            <a:graphicFrameLocks noGrp="1"/>
          </p:cNvGraphicFramePr>
          <p:nvPr>
            <p:extLst>
              <p:ext uri="{D42A27DB-BD31-4B8C-83A1-F6EECF244321}">
                <p14:modId xmlns:p14="http://schemas.microsoft.com/office/powerpoint/2010/main" val="410979681"/>
              </p:ext>
            </p:extLst>
          </p:nvPr>
        </p:nvGraphicFramePr>
        <p:xfrm>
          <a:off x="3800707" y="4664926"/>
          <a:ext cx="8339327" cy="1223347"/>
        </p:xfrm>
        <a:graphic>
          <a:graphicData uri="http://schemas.openxmlformats.org/drawingml/2006/table">
            <a:tbl>
              <a:tblPr firstRow="1" bandRow="1">
                <a:tableStyleId>{3B4B98B0-60AC-42C2-AFA5-B58CD77FA1E5}</a:tableStyleId>
              </a:tblPr>
              <a:tblGrid>
                <a:gridCol w="8339327">
                  <a:extLst>
                    <a:ext uri="{9D8B030D-6E8A-4147-A177-3AD203B41FA5}">
                      <a16:colId xmlns:a16="http://schemas.microsoft.com/office/drawing/2014/main" val="714696955"/>
                    </a:ext>
                  </a:extLst>
                </a:gridCol>
              </a:tblGrid>
              <a:tr h="1223347">
                <a:tc>
                  <a:txBody>
                    <a:bodyPr/>
                    <a:lstStyle/>
                    <a:p>
                      <a:pPr marL="0" marR="0" lvl="0" indent="0" algn="l">
                        <a:lnSpc>
                          <a:spcPct val="100000"/>
                        </a:lnSpc>
                        <a:spcBef>
                          <a:spcPts val="0"/>
                        </a:spcBef>
                        <a:spcAft>
                          <a:spcPts val="0"/>
                        </a:spcAft>
                        <a:buNone/>
                      </a:pPr>
                      <a:r>
                        <a:rPr lang="en-US" sz="1800" b="1" i="0" u="none" strike="noStrike" noProof="0">
                          <a:latin typeface="Calibri"/>
                        </a:rPr>
                        <a:t>APT 29's Tactics and Techniques</a:t>
                      </a:r>
                    </a:p>
                    <a:p>
                      <a:pPr marL="0" marR="0" lvl="0" indent="0" algn="l">
                        <a:lnSpc>
                          <a:spcPct val="100000"/>
                        </a:lnSpc>
                        <a:spcBef>
                          <a:spcPts val="0"/>
                        </a:spcBef>
                        <a:spcAft>
                          <a:spcPts val="0"/>
                        </a:spcAft>
                        <a:buFont typeface="Arial"/>
                        <a:buChar char="•"/>
                      </a:pPr>
                      <a:r>
                        <a:rPr lang="en-US" sz="1800" b="0" i="0" u="none" strike="noStrike" noProof="0"/>
                        <a:t> APT 29’s recent campaign involved phishing emails exploiting RDP access</a:t>
                      </a:r>
                      <a:endParaRPr lang="en-US" sz="1800" b="0" i="0" u="none" strike="noStrike" noProof="0">
                        <a:latin typeface="Calibri"/>
                      </a:endParaRPr>
                    </a:p>
                    <a:p>
                      <a:pPr marL="0" lvl="0" indent="0" algn="l">
                        <a:lnSpc>
                          <a:spcPct val="100000"/>
                        </a:lnSpc>
                        <a:spcBef>
                          <a:spcPts val="0"/>
                        </a:spcBef>
                        <a:spcAft>
                          <a:spcPts val="0"/>
                        </a:spcAft>
                        <a:buFont typeface="Arial"/>
                        <a:buChar char="•"/>
                      </a:pPr>
                      <a:r>
                        <a:rPr lang="en-US" sz="1800" b="0" i="0" u="none" strike="noStrike" noProof="0">
                          <a:solidFill>
                            <a:srgbClr val="000000"/>
                          </a:solidFill>
                          <a:latin typeface="Calibri"/>
                        </a:rPr>
                        <a:t> The subtle, targeted attack suggests a well-orchestrated phishing campaign aimed at exploiting human weaknesses</a:t>
                      </a:r>
                      <a:endParaRPr lang="en-US" sz="1800" b="0" i="0" u="none" strike="noStrike"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cxnSp>
        <p:nvCxnSpPr>
          <p:cNvPr id="19" name="Straight Arrow Connector 18">
            <a:extLst>
              <a:ext uri="{FF2B5EF4-FFF2-40B4-BE49-F238E27FC236}">
                <a16:creationId xmlns:a16="http://schemas.microsoft.com/office/drawing/2014/main" id="{9E3CE355-49B3-2904-33BE-A485A725C82D}"/>
              </a:ext>
            </a:extLst>
          </p:cNvPr>
          <p:cNvCxnSpPr/>
          <p:nvPr/>
        </p:nvCxnSpPr>
        <p:spPr>
          <a:xfrm flipH="1">
            <a:off x="3652908" y="1265432"/>
            <a:ext cx="10034" cy="4808032"/>
          </a:xfrm>
          <a:prstGeom prst="straightConnector1">
            <a:avLst/>
          </a:prstGeom>
        </p:spPr>
        <p:style>
          <a:lnRef idx="2">
            <a:schemeClr val="dk1"/>
          </a:lnRef>
          <a:fillRef idx="0">
            <a:schemeClr val="dk1"/>
          </a:fillRef>
          <a:effectRef idx="1">
            <a:schemeClr val="dk1"/>
          </a:effectRef>
          <a:fontRef idx="minor">
            <a:schemeClr val="tx1"/>
          </a:fontRef>
        </p:style>
      </p:cxnSp>
      <p:sp>
        <p:nvSpPr>
          <p:cNvPr id="4" name="Rectangle: Rounded Corners 10">
            <a:extLst>
              <a:ext uri="{FF2B5EF4-FFF2-40B4-BE49-F238E27FC236}">
                <a16:creationId xmlns:a16="http://schemas.microsoft.com/office/drawing/2014/main" id="{5A403DC2-7B39-E4A3-8761-2FA75DEA2A0D}"/>
              </a:ext>
            </a:extLst>
          </p:cNvPr>
          <p:cNvSpPr/>
          <p:nvPr/>
        </p:nvSpPr>
        <p:spPr>
          <a:xfrm>
            <a:off x="409027"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rgbClr val="000000"/>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5" name="Slide Number Placeholder 4">
            <a:extLst>
              <a:ext uri="{FF2B5EF4-FFF2-40B4-BE49-F238E27FC236}">
                <a16:creationId xmlns:a16="http://schemas.microsoft.com/office/drawing/2014/main" id="{81B30771-90B0-B137-A5DC-C7A5DD762796}"/>
              </a:ext>
            </a:extLst>
          </p:cNvPr>
          <p:cNvSpPr>
            <a:spLocks noGrp="1"/>
          </p:cNvSpPr>
          <p:nvPr>
            <p:ph type="sldNum" sz="quarter" idx="12"/>
          </p:nvPr>
        </p:nvSpPr>
        <p:spPr/>
        <p:txBody>
          <a:bodyPr/>
          <a:lstStyle/>
          <a:p>
            <a:fld id="{85CA3A30-BCB1-4BB9-8DA8-B7CB8DA1EBB6}" type="slidenum">
              <a:rPr lang="en-US" smtClean="0"/>
              <a:pPr/>
              <a:t>5</a:t>
            </a:fld>
            <a:endParaRPr lang="en-US"/>
          </a:p>
        </p:txBody>
      </p:sp>
    </p:spTree>
    <p:extLst>
      <p:ext uri="{BB962C8B-B14F-4D97-AF65-F5344CB8AC3E}">
        <p14:creationId xmlns:p14="http://schemas.microsoft.com/office/powerpoint/2010/main" val="287582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F400-9692-4558-9FAF-6D3E76E8E41B}"/>
              </a:ext>
            </a:extLst>
          </p:cNvPr>
          <p:cNvSpPr>
            <a:spLocks noGrp="1"/>
          </p:cNvSpPr>
          <p:nvPr>
            <p:ph type="title"/>
          </p:nvPr>
        </p:nvSpPr>
        <p:spPr/>
        <p:txBody>
          <a:bodyPr>
            <a:normAutofit/>
          </a:bodyPr>
          <a:lstStyle/>
          <a:p>
            <a:r>
              <a:rPr lang="en-US"/>
              <a:t>Identifying the Root Cause Behind APT29’s Spear Phishing Attack</a:t>
            </a:r>
          </a:p>
        </p:txBody>
      </p:sp>
      <p:graphicFrame>
        <p:nvGraphicFramePr>
          <p:cNvPr id="10" name="Table 9">
            <a:extLst>
              <a:ext uri="{FF2B5EF4-FFF2-40B4-BE49-F238E27FC236}">
                <a16:creationId xmlns:a16="http://schemas.microsoft.com/office/drawing/2014/main" id="{830D8B3E-7207-4AB9-73E0-196C3FA92CAF}"/>
              </a:ext>
            </a:extLst>
          </p:cNvPr>
          <p:cNvGraphicFramePr>
            <a:graphicFrameLocks noGrp="1"/>
          </p:cNvGraphicFramePr>
          <p:nvPr>
            <p:extLst>
              <p:ext uri="{D42A27DB-BD31-4B8C-83A1-F6EECF244321}">
                <p14:modId xmlns:p14="http://schemas.microsoft.com/office/powerpoint/2010/main" val="212225024"/>
              </p:ext>
            </p:extLst>
          </p:nvPr>
        </p:nvGraphicFramePr>
        <p:xfrm>
          <a:off x="2457170" y="1386200"/>
          <a:ext cx="9247151" cy="943173"/>
        </p:xfrm>
        <a:graphic>
          <a:graphicData uri="http://schemas.openxmlformats.org/drawingml/2006/table">
            <a:tbl>
              <a:tblPr firstRow="1" bandRow="1">
                <a:tableStyleId>{3B4B98B0-60AC-42C2-AFA5-B58CD77FA1E5}</a:tableStyleId>
              </a:tblPr>
              <a:tblGrid>
                <a:gridCol w="9247151">
                  <a:extLst>
                    <a:ext uri="{9D8B030D-6E8A-4147-A177-3AD203B41FA5}">
                      <a16:colId xmlns:a16="http://schemas.microsoft.com/office/drawing/2014/main" val="714696955"/>
                    </a:ext>
                  </a:extLst>
                </a:gridCol>
              </a:tblGrid>
              <a:tr h="943173">
                <a:tc>
                  <a:txBody>
                    <a:bodyPr/>
                    <a:lstStyle/>
                    <a:p>
                      <a:pPr marL="0" marR="0" lvl="0" indent="0" algn="l">
                        <a:lnSpc>
                          <a:spcPct val="100000"/>
                        </a:lnSpc>
                        <a:spcBef>
                          <a:spcPts val="0"/>
                        </a:spcBef>
                        <a:spcAft>
                          <a:spcPts val="0"/>
                        </a:spcAft>
                        <a:buNone/>
                      </a:pPr>
                      <a:r>
                        <a:rPr lang="en-US" sz="1800" b="1" i="0" u="none" strike="noStrike" noProof="0">
                          <a:latin typeface="Calibri"/>
                        </a:rPr>
                        <a:t>Lack of Employee Training</a:t>
                      </a:r>
                    </a:p>
                    <a:p>
                      <a:pPr marL="0" marR="0" lvl="0" indent="0" algn="l">
                        <a:lnSpc>
                          <a:spcPct val="100000"/>
                        </a:lnSpc>
                        <a:spcBef>
                          <a:spcPts val="0"/>
                        </a:spcBef>
                        <a:spcAft>
                          <a:spcPts val="0"/>
                        </a:spcAft>
                        <a:buFont typeface="Arial"/>
                        <a:buChar char="•"/>
                      </a:pPr>
                      <a:r>
                        <a:rPr lang="en-US" sz="1800" b="0" i="0" u="none" strike="noStrike" noProof="0"/>
                        <a:t> </a:t>
                      </a:r>
                      <a:r>
                        <a:rPr lang="en-US" sz="1800" b="0" i="0" u="none" strike="noStrike" noProof="0">
                          <a:latin typeface="Calibri"/>
                        </a:rPr>
                        <a:t>Employees were insufficiently trained to recognize sophisticated phishing attacks</a:t>
                      </a:r>
                    </a:p>
                    <a:p>
                      <a:pPr marL="0" lvl="0" indent="0" algn="l">
                        <a:lnSpc>
                          <a:spcPct val="100000"/>
                        </a:lnSpc>
                        <a:spcBef>
                          <a:spcPts val="0"/>
                        </a:spcBef>
                        <a:spcAft>
                          <a:spcPts val="0"/>
                        </a:spcAft>
                        <a:buFont typeface="Arial"/>
                        <a:buChar char="•"/>
                      </a:pPr>
                      <a:r>
                        <a:rPr lang="en-US" sz="1800" b="0" i="0" u="none" strike="noStrike" noProof="0">
                          <a:latin typeface="Calibri"/>
                        </a:rPr>
                        <a:t> Phishing emails and attachments from external sources were not adequately flagged or avoided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graphicFrame>
        <p:nvGraphicFramePr>
          <p:cNvPr id="4" name="Table 3">
            <a:extLst>
              <a:ext uri="{FF2B5EF4-FFF2-40B4-BE49-F238E27FC236}">
                <a16:creationId xmlns:a16="http://schemas.microsoft.com/office/drawing/2014/main" id="{46E7A308-F6F5-C0E6-49E4-611F39F5B53F}"/>
              </a:ext>
            </a:extLst>
          </p:cNvPr>
          <p:cNvGraphicFramePr>
            <a:graphicFrameLocks noGrp="1"/>
          </p:cNvGraphicFramePr>
          <p:nvPr>
            <p:extLst>
              <p:ext uri="{D42A27DB-BD31-4B8C-83A1-F6EECF244321}">
                <p14:modId xmlns:p14="http://schemas.microsoft.com/office/powerpoint/2010/main" val="3454526359"/>
              </p:ext>
            </p:extLst>
          </p:nvPr>
        </p:nvGraphicFramePr>
        <p:xfrm>
          <a:off x="2457170" y="2626921"/>
          <a:ext cx="9247151" cy="914400"/>
        </p:xfrm>
        <a:graphic>
          <a:graphicData uri="http://schemas.openxmlformats.org/drawingml/2006/table">
            <a:tbl>
              <a:tblPr firstRow="1" bandRow="1">
                <a:tableStyleId>{3B4B98B0-60AC-42C2-AFA5-B58CD77FA1E5}</a:tableStyleId>
              </a:tblPr>
              <a:tblGrid>
                <a:gridCol w="9247151">
                  <a:extLst>
                    <a:ext uri="{9D8B030D-6E8A-4147-A177-3AD203B41FA5}">
                      <a16:colId xmlns:a16="http://schemas.microsoft.com/office/drawing/2014/main" val="714696955"/>
                    </a:ext>
                  </a:extLst>
                </a:gridCol>
              </a:tblGrid>
              <a:tr h="719091">
                <a:tc>
                  <a:txBody>
                    <a:bodyPr/>
                    <a:lstStyle/>
                    <a:p>
                      <a:pPr marL="0" marR="0" lvl="0" indent="0" algn="l">
                        <a:lnSpc>
                          <a:spcPct val="100000"/>
                        </a:lnSpc>
                        <a:spcBef>
                          <a:spcPts val="0"/>
                        </a:spcBef>
                        <a:spcAft>
                          <a:spcPts val="0"/>
                        </a:spcAft>
                        <a:buNone/>
                      </a:pPr>
                      <a:r>
                        <a:rPr lang="en-US" sz="1800" b="1" i="0" u="none" strike="noStrike" noProof="0">
                          <a:latin typeface="Calibri"/>
                        </a:rPr>
                        <a:t>Deficiencies in MFA and Preventive Measures</a:t>
                      </a:r>
                      <a:endParaRPr lang="en-US"/>
                    </a:p>
                    <a:p>
                      <a:pPr marL="0" marR="0" lvl="0" indent="0" algn="l">
                        <a:lnSpc>
                          <a:spcPct val="100000"/>
                        </a:lnSpc>
                        <a:spcBef>
                          <a:spcPts val="0"/>
                        </a:spcBef>
                        <a:spcAft>
                          <a:spcPts val="0"/>
                        </a:spcAft>
                        <a:buFont typeface="Arial"/>
                        <a:buChar char="•"/>
                      </a:pPr>
                      <a:r>
                        <a:rPr lang="en-US" sz="1800" b="0" i="0" u="none" strike="noStrike" noProof="0">
                          <a:latin typeface="Calibri"/>
                        </a:rPr>
                        <a:t> Multi-Factor Authentication (MFA) was not sufficiently implemented across all access points</a:t>
                      </a:r>
                    </a:p>
                    <a:p>
                      <a:pPr marL="0" lvl="0" indent="0" algn="l">
                        <a:lnSpc>
                          <a:spcPct val="100000"/>
                        </a:lnSpc>
                        <a:spcBef>
                          <a:spcPts val="0"/>
                        </a:spcBef>
                        <a:spcAft>
                          <a:spcPts val="0"/>
                        </a:spcAft>
                        <a:buFont typeface="Arial"/>
                        <a:buChar char="•"/>
                      </a:pPr>
                      <a:r>
                        <a:rPr lang="en-US" sz="1800" b="0" i="0" u="none" strike="noStrike" noProof="0">
                          <a:latin typeface="Calibri"/>
                        </a:rPr>
                        <a:t> Preventive measures were inadequate to prevent unauthorized access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graphicFrame>
        <p:nvGraphicFramePr>
          <p:cNvPr id="5" name="Table 4">
            <a:extLst>
              <a:ext uri="{FF2B5EF4-FFF2-40B4-BE49-F238E27FC236}">
                <a16:creationId xmlns:a16="http://schemas.microsoft.com/office/drawing/2014/main" id="{95019629-A06E-A5DA-C372-8D9CCEB12C90}"/>
              </a:ext>
            </a:extLst>
          </p:cNvPr>
          <p:cNvGraphicFramePr>
            <a:graphicFrameLocks noGrp="1"/>
          </p:cNvGraphicFramePr>
          <p:nvPr>
            <p:extLst>
              <p:ext uri="{D42A27DB-BD31-4B8C-83A1-F6EECF244321}">
                <p14:modId xmlns:p14="http://schemas.microsoft.com/office/powerpoint/2010/main" val="1919938202"/>
              </p:ext>
            </p:extLst>
          </p:nvPr>
        </p:nvGraphicFramePr>
        <p:xfrm>
          <a:off x="2435570" y="3822949"/>
          <a:ext cx="9268751" cy="914400"/>
        </p:xfrm>
        <a:graphic>
          <a:graphicData uri="http://schemas.openxmlformats.org/drawingml/2006/table">
            <a:tbl>
              <a:tblPr firstRow="1" bandRow="1">
                <a:tableStyleId>{3B4B98B0-60AC-42C2-AFA5-B58CD77FA1E5}</a:tableStyleId>
              </a:tblPr>
              <a:tblGrid>
                <a:gridCol w="9268751">
                  <a:extLst>
                    <a:ext uri="{9D8B030D-6E8A-4147-A177-3AD203B41FA5}">
                      <a16:colId xmlns:a16="http://schemas.microsoft.com/office/drawing/2014/main" val="714696955"/>
                    </a:ext>
                  </a:extLst>
                </a:gridCol>
              </a:tblGrid>
              <a:tr h="591953">
                <a:tc>
                  <a:txBody>
                    <a:bodyPr/>
                    <a:lstStyle/>
                    <a:p>
                      <a:pPr marL="0" marR="0" lvl="0" indent="0" algn="l">
                        <a:lnSpc>
                          <a:spcPct val="100000"/>
                        </a:lnSpc>
                        <a:spcBef>
                          <a:spcPts val="0"/>
                        </a:spcBef>
                        <a:spcAft>
                          <a:spcPts val="0"/>
                        </a:spcAft>
                        <a:buNone/>
                      </a:pPr>
                      <a:r>
                        <a:rPr lang="en-US" sz="1800" b="1" i="0" u="none" strike="noStrike" noProof="0">
                          <a:latin typeface="Calibri"/>
                        </a:rPr>
                        <a:t>Failure to Adhere to Least Privilege Principles</a:t>
                      </a:r>
                    </a:p>
                    <a:p>
                      <a:pPr marL="0" marR="0" lvl="0" indent="0" algn="l">
                        <a:lnSpc>
                          <a:spcPct val="100000"/>
                        </a:lnSpc>
                        <a:spcBef>
                          <a:spcPts val="0"/>
                        </a:spcBef>
                        <a:spcAft>
                          <a:spcPts val="0"/>
                        </a:spcAft>
                        <a:buFont typeface="Arial"/>
                        <a:buChar char="•"/>
                      </a:pPr>
                      <a:r>
                        <a:rPr lang="en-US" sz="1800" b="0" i="0" u="none" strike="noStrike" noProof="0"/>
                        <a:t> A single employee account compromise led to broader access to internal credentials</a:t>
                      </a:r>
                    </a:p>
                    <a:p>
                      <a:pPr marL="0" marR="0" lvl="0" indent="0" algn="l">
                        <a:lnSpc>
                          <a:spcPct val="100000"/>
                        </a:lnSpc>
                        <a:spcBef>
                          <a:spcPts val="0"/>
                        </a:spcBef>
                        <a:spcAft>
                          <a:spcPts val="0"/>
                        </a:spcAft>
                        <a:buFont typeface="Arial"/>
                        <a:buChar char="•"/>
                      </a:pPr>
                      <a:r>
                        <a:rPr lang="en-US" sz="1800" b="0" i="0" u="none" strike="noStrike" noProof="0"/>
                        <a:t>The absence of a strict privilege policy allowed unnecessarily broader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graphicFrame>
        <p:nvGraphicFramePr>
          <p:cNvPr id="7" name="Table 6">
            <a:extLst>
              <a:ext uri="{FF2B5EF4-FFF2-40B4-BE49-F238E27FC236}">
                <a16:creationId xmlns:a16="http://schemas.microsoft.com/office/drawing/2014/main" id="{43237559-5F2D-51BF-27B3-4389B6E9B895}"/>
              </a:ext>
            </a:extLst>
          </p:cNvPr>
          <p:cNvGraphicFramePr>
            <a:graphicFrameLocks noGrp="1"/>
          </p:cNvGraphicFramePr>
          <p:nvPr>
            <p:extLst>
              <p:ext uri="{D42A27DB-BD31-4B8C-83A1-F6EECF244321}">
                <p14:modId xmlns:p14="http://schemas.microsoft.com/office/powerpoint/2010/main" val="3109206204"/>
              </p:ext>
            </p:extLst>
          </p:nvPr>
        </p:nvGraphicFramePr>
        <p:xfrm>
          <a:off x="2435570" y="4991091"/>
          <a:ext cx="9268751" cy="943173"/>
        </p:xfrm>
        <a:graphic>
          <a:graphicData uri="http://schemas.openxmlformats.org/drawingml/2006/table">
            <a:tbl>
              <a:tblPr firstRow="1" bandRow="1">
                <a:tableStyleId>{3B4B98B0-60AC-42C2-AFA5-B58CD77FA1E5}</a:tableStyleId>
              </a:tblPr>
              <a:tblGrid>
                <a:gridCol w="9268751">
                  <a:extLst>
                    <a:ext uri="{9D8B030D-6E8A-4147-A177-3AD203B41FA5}">
                      <a16:colId xmlns:a16="http://schemas.microsoft.com/office/drawing/2014/main" val="714696955"/>
                    </a:ext>
                  </a:extLst>
                </a:gridCol>
              </a:tblGrid>
              <a:tr h="943173">
                <a:tc>
                  <a:txBody>
                    <a:bodyPr/>
                    <a:lstStyle/>
                    <a:p>
                      <a:pPr marL="0" marR="0" lvl="0" indent="0" algn="l">
                        <a:lnSpc>
                          <a:spcPct val="100000"/>
                        </a:lnSpc>
                        <a:spcBef>
                          <a:spcPts val="0"/>
                        </a:spcBef>
                        <a:spcAft>
                          <a:spcPts val="0"/>
                        </a:spcAft>
                        <a:buNone/>
                      </a:pPr>
                      <a:r>
                        <a:rPr lang="en-US" sz="1800" b="1" i="0" u="none" strike="noStrike" noProof="0">
                          <a:latin typeface="Calibri"/>
                        </a:rPr>
                        <a:t>Lack of Detective Behavior Monitoring</a:t>
                      </a:r>
                      <a:endParaRPr lang="en-US"/>
                    </a:p>
                    <a:p>
                      <a:pPr marL="0" marR="0" lvl="0" indent="0" algn="l">
                        <a:lnSpc>
                          <a:spcPct val="100000"/>
                        </a:lnSpc>
                        <a:spcBef>
                          <a:spcPts val="0"/>
                        </a:spcBef>
                        <a:spcAft>
                          <a:spcPts val="0"/>
                        </a:spcAft>
                        <a:buFont typeface="Arial"/>
                        <a:buChar char="•"/>
                      </a:pPr>
                      <a:r>
                        <a:rPr lang="en-US" sz="1800" b="0" i="0" u="none" strike="noStrike" noProof="0">
                          <a:latin typeface="Calibri"/>
                        </a:rPr>
                        <a:t> </a:t>
                      </a:r>
                      <a:r>
                        <a:rPr lang="en-US" sz="1800" b="0" i="0" u="none" strike="noStrike" noProof="0"/>
                        <a:t>No comprehensive analysis of user behavior or daily patterns to identify and flag anomalies</a:t>
                      </a:r>
                    </a:p>
                    <a:p>
                      <a:pPr marL="0" lvl="0" indent="0" algn="l">
                        <a:lnSpc>
                          <a:spcPct val="100000"/>
                        </a:lnSpc>
                        <a:spcBef>
                          <a:spcPts val="0"/>
                        </a:spcBef>
                        <a:spcAft>
                          <a:spcPts val="0"/>
                        </a:spcAft>
                        <a:buFont typeface="Arial"/>
                        <a:buChar char="•"/>
                      </a:pPr>
                      <a:r>
                        <a:rPr lang="en-US" sz="1800" b="0" i="0" u="none" strike="noStrike" noProof="0"/>
                        <a:t> Absence of proactive monitoring limited the detection of suspicious activities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sp>
        <p:nvSpPr>
          <p:cNvPr id="6" name="Oval 5">
            <a:extLst>
              <a:ext uri="{FF2B5EF4-FFF2-40B4-BE49-F238E27FC236}">
                <a16:creationId xmlns:a16="http://schemas.microsoft.com/office/drawing/2014/main" id="{97977808-053B-D345-D73F-3D1FFC88E670}"/>
              </a:ext>
            </a:extLst>
          </p:cNvPr>
          <p:cNvSpPr/>
          <p:nvPr/>
        </p:nvSpPr>
        <p:spPr>
          <a:xfrm>
            <a:off x="835271" y="1312717"/>
            <a:ext cx="1163731" cy="1145680"/>
          </a:xfrm>
          <a:prstGeom prst="ellipse">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a:extLst>
              <a:ext uri="{FF2B5EF4-FFF2-40B4-BE49-F238E27FC236}">
                <a16:creationId xmlns:a16="http://schemas.microsoft.com/office/drawing/2014/main" id="{3B59AC29-8BBC-EFE5-D4CC-1E86805078E5}"/>
              </a:ext>
            </a:extLst>
          </p:cNvPr>
          <p:cNvSpPr/>
          <p:nvPr/>
        </p:nvSpPr>
        <p:spPr>
          <a:xfrm>
            <a:off x="828504" y="2502320"/>
            <a:ext cx="1163731" cy="1145680"/>
          </a:xfrm>
          <a:prstGeom prst="ellipse">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a:extLst>
              <a:ext uri="{FF2B5EF4-FFF2-40B4-BE49-F238E27FC236}">
                <a16:creationId xmlns:a16="http://schemas.microsoft.com/office/drawing/2014/main" id="{C05FF099-C0EF-3ED0-7AE3-E54DFBC34891}"/>
              </a:ext>
            </a:extLst>
          </p:cNvPr>
          <p:cNvSpPr/>
          <p:nvPr/>
        </p:nvSpPr>
        <p:spPr>
          <a:xfrm>
            <a:off x="828504" y="3691117"/>
            <a:ext cx="1163731" cy="1145680"/>
          </a:xfrm>
          <a:prstGeom prst="ellipse">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
            <a:extLst>
              <a:ext uri="{FF2B5EF4-FFF2-40B4-BE49-F238E27FC236}">
                <a16:creationId xmlns:a16="http://schemas.microsoft.com/office/drawing/2014/main" id="{986EEF19-2947-AE9B-E788-8F7F86BD16FA}"/>
              </a:ext>
            </a:extLst>
          </p:cNvPr>
          <p:cNvSpPr/>
          <p:nvPr/>
        </p:nvSpPr>
        <p:spPr>
          <a:xfrm>
            <a:off x="835271" y="4879914"/>
            <a:ext cx="1163731" cy="1145680"/>
          </a:xfrm>
          <a:prstGeom prst="ellipse">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Artificial Intelligence and Machine Learning @ BAS Academy (Geneva) -  Henrico Dolfing">
            <a:extLst>
              <a:ext uri="{FF2B5EF4-FFF2-40B4-BE49-F238E27FC236}">
                <a16:creationId xmlns:a16="http://schemas.microsoft.com/office/drawing/2014/main" id="{AC99BF0D-DD87-3C1A-A4BC-EC569841A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71" y="1311466"/>
            <a:ext cx="1177264" cy="11772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eak security shield Icon - Free PNG &amp; SVG 1759508 - Noun Project">
            <a:extLst>
              <a:ext uri="{FF2B5EF4-FFF2-40B4-BE49-F238E27FC236}">
                <a16:creationId xmlns:a16="http://schemas.microsoft.com/office/drawing/2014/main" id="{F3F42124-7FC2-F702-D4E8-DE8DB02CE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879" y="5078482"/>
            <a:ext cx="794515" cy="7945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each, cracked, data, hacker, lock, privacy, weak icon - Download on  Iconfinder">
            <a:extLst>
              <a:ext uri="{FF2B5EF4-FFF2-40B4-BE49-F238E27FC236}">
                <a16:creationId xmlns:a16="http://schemas.microsoft.com/office/drawing/2014/main" id="{34E7AB02-65F7-9D84-3BB8-BFD728089B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044" y="2545862"/>
            <a:ext cx="1000650" cy="10006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ivilege escalation - Free security icons">
            <a:extLst>
              <a:ext uri="{FF2B5EF4-FFF2-40B4-BE49-F238E27FC236}">
                <a16:creationId xmlns:a16="http://schemas.microsoft.com/office/drawing/2014/main" id="{9F383FA0-BF63-4D2C-A369-F7F6FE82B0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860" y="3763809"/>
            <a:ext cx="923019" cy="92301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9">
            <a:extLst>
              <a:ext uri="{FF2B5EF4-FFF2-40B4-BE49-F238E27FC236}">
                <a16:creationId xmlns:a16="http://schemas.microsoft.com/office/drawing/2014/main" id="{D1614D83-481A-B4CA-0F44-EAF1BC7157B7}"/>
              </a:ext>
            </a:extLst>
          </p:cNvPr>
          <p:cNvSpPr/>
          <p:nvPr/>
        </p:nvSpPr>
        <p:spPr>
          <a:xfrm>
            <a:off x="2352726"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chemeClr val="tx1"/>
                </a:solidFill>
                <a:latin typeface="Calibri" panose="020F0502020204030204" pitchFamily="34" charset="0"/>
                <a:ea typeface="Calibri" panose="020F0502020204030204" pitchFamily="34" charset="0"/>
                <a:cs typeface="Calibri" panose="020F0502020204030204" pitchFamily="34" charset="0"/>
              </a:rPr>
              <a:t>Recommendations</a:t>
            </a:r>
          </a:p>
        </p:txBody>
      </p:sp>
      <p:sp>
        <p:nvSpPr>
          <p:cNvPr id="13" name="Slide Number Placeholder 12">
            <a:extLst>
              <a:ext uri="{FF2B5EF4-FFF2-40B4-BE49-F238E27FC236}">
                <a16:creationId xmlns:a16="http://schemas.microsoft.com/office/drawing/2014/main" id="{4D75CA66-7E0A-5AA1-4510-682670F31A86}"/>
              </a:ext>
            </a:extLst>
          </p:cNvPr>
          <p:cNvSpPr>
            <a:spLocks noGrp="1"/>
          </p:cNvSpPr>
          <p:nvPr>
            <p:ph type="sldNum" sz="quarter" idx="12"/>
          </p:nvPr>
        </p:nvSpPr>
        <p:spPr/>
        <p:txBody>
          <a:bodyPr/>
          <a:lstStyle/>
          <a:p>
            <a:fld id="{85CA3A30-BCB1-4BB9-8DA8-B7CB8DA1EBB6}" type="slidenum">
              <a:rPr lang="en-US" smtClean="0"/>
              <a:pPr/>
              <a:t>6</a:t>
            </a:fld>
            <a:endParaRPr lang="en-US"/>
          </a:p>
        </p:txBody>
      </p:sp>
    </p:spTree>
    <p:extLst>
      <p:ext uri="{BB962C8B-B14F-4D97-AF65-F5344CB8AC3E}">
        <p14:creationId xmlns:p14="http://schemas.microsoft.com/office/powerpoint/2010/main" val="395322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F589E-B879-BA40-365D-2AFE0D3D3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57353-AA92-BB66-E583-96BCAD19EC01}"/>
              </a:ext>
            </a:extLst>
          </p:cNvPr>
          <p:cNvSpPr>
            <a:spLocks noGrp="1"/>
          </p:cNvSpPr>
          <p:nvPr>
            <p:ph type="title"/>
          </p:nvPr>
        </p:nvSpPr>
        <p:spPr/>
        <p:txBody>
          <a:bodyPr/>
          <a:lstStyle/>
          <a:p>
            <a:r>
              <a:rPr lang="en-US"/>
              <a:t>Implement Training and Security Layers to Address Root Causes</a:t>
            </a:r>
          </a:p>
        </p:txBody>
      </p:sp>
      <p:sp>
        <p:nvSpPr>
          <p:cNvPr id="8" name="Rectangle 7">
            <a:extLst>
              <a:ext uri="{FF2B5EF4-FFF2-40B4-BE49-F238E27FC236}">
                <a16:creationId xmlns:a16="http://schemas.microsoft.com/office/drawing/2014/main" id="{D512B916-EA5E-A819-9F7F-D9599DB0AA84}"/>
              </a:ext>
            </a:extLst>
          </p:cNvPr>
          <p:cNvSpPr/>
          <p:nvPr/>
        </p:nvSpPr>
        <p:spPr>
          <a:xfrm>
            <a:off x="734393" y="1332197"/>
            <a:ext cx="3307405" cy="611864"/>
          </a:xfrm>
          <a:prstGeom prst="rect">
            <a:avLst/>
          </a:prstGeom>
          <a:solidFill>
            <a:srgbClr val="5B9BD5">
              <a:alpha val="49020"/>
            </a:srgb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Aptos" panose="020B0004020202020204" pitchFamily="34" charset="0"/>
              </a:rPr>
              <a:t>Employee Training</a:t>
            </a:r>
          </a:p>
        </p:txBody>
      </p:sp>
      <p:sp>
        <p:nvSpPr>
          <p:cNvPr id="11" name="Rectangle 10">
            <a:extLst>
              <a:ext uri="{FF2B5EF4-FFF2-40B4-BE49-F238E27FC236}">
                <a16:creationId xmlns:a16="http://schemas.microsoft.com/office/drawing/2014/main" id="{F7813BDE-048F-5947-B2ED-B4421CEB757D}"/>
              </a:ext>
            </a:extLst>
          </p:cNvPr>
          <p:cNvSpPr/>
          <p:nvPr/>
        </p:nvSpPr>
        <p:spPr>
          <a:xfrm>
            <a:off x="734393" y="1944061"/>
            <a:ext cx="3318838" cy="310434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Employee training using SANS Security Awareness should consist of 1-2 hours of modular training on key topics like phishing, secure browsing, and incident reporting</a:t>
            </a:r>
          </a:p>
          <a:p>
            <a:pPr marL="285750" marR="0" lvl="0" indent="-285750" algn="l" defTabSz="914400" rtl="0" eaLnBrk="1" fontAlgn="auto"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This training should be reinforced with quarterly refreshers, post-incident sessions, and regular simulated phishing exercises to assess and improve employee vigilance</a:t>
            </a:r>
          </a:p>
        </p:txBody>
      </p:sp>
      <p:sp>
        <p:nvSpPr>
          <p:cNvPr id="5" name="Rectangle 4">
            <a:extLst>
              <a:ext uri="{FF2B5EF4-FFF2-40B4-BE49-F238E27FC236}">
                <a16:creationId xmlns:a16="http://schemas.microsoft.com/office/drawing/2014/main" id="{E9266405-A0D0-9840-C215-7CAF15981FBD}"/>
              </a:ext>
            </a:extLst>
          </p:cNvPr>
          <p:cNvSpPr/>
          <p:nvPr/>
        </p:nvSpPr>
        <p:spPr>
          <a:xfrm>
            <a:off x="4367542" y="1332197"/>
            <a:ext cx="3307405" cy="611864"/>
          </a:xfrm>
          <a:prstGeom prst="rect">
            <a:avLst/>
          </a:prstGeom>
          <a:solidFill>
            <a:srgbClr val="5B9BD5">
              <a:alpha val="49020"/>
            </a:srgb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Aptos" panose="020B0004020202020204" pitchFamily="34" charset="0"/>
              </a:rPr>
              <a:t>Increased Email Monitoring</a:t>
            </a:r>
          </a:p>
        </p:txBody>
      </p:sp>
      <p:sp>
        <p:nvSpPr>
          <p:cNvPr id="6" name="Rectangle 5">
            <a:extLst>
              <a:ext uri="{FF2B5EF4-FFF2-40B4-BE49-F238E27FC236}">
                <a16:creationId xmlns:a16="http://schemas.microsoft.com/office/drawing/2014/main" id="{93C03D35-8CD5-7C52-330D-A5E9C13A103C}"/>
              </a:ext>
            </a:extLst>
          </p:cNvPr>
          <p:cNvSpPr/>
          <p:nvPr/>
        </p:nvSpPr>
        <p:spPr>
          <a:xfrm>
            <a:off x="4367541" y="1944061"/>
            <a:ext cx="3307405" cy="310434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For blocking suspicious emails, advanced email security tools (like Zscaler) should be deployed to scan for and block suspicious attachments, links, and emails from known malicious domains</a:t>
            </a:r>
          </a:p>
          <a:p>
            <a:pPr marL="285750" marR="0" lvl="0" indent="-285750" algn="l" defTabSz="914400" rtl="0" eaLnBrk="1" fontAlgn="auto"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Emails that are flagged but not blocked should be marked with warning banners to prompt employees to exercise caution with potentially harmful content</a:t>
            </a:r>
          </a:p>
        </p:txBody>
      </p:sp>
      <p:sp>
        <p:nvSpPr>
          <p:cNvPr id="12" name="Rectangle 11">
            <a:extLst>
              <a:ext uri="{FF2B5EF4-FFF2-40B4-BE49-F238E27FC236}">
                <a16:creationId xmlns:a16="http://schemas.microsoft.com/office/drawing/2014/main" id="{EA371C0C-7E3F-E3FA-8FBF-DA349ADCF8BB}"/>
              </a:ext>
            </a:extLst>
          </p:cNvPr>
          <p:cNvSpPr/>
          <p:nvPr/>
        </p:nvSpPr>
        <p:spPr>
          <a:xfrm>
            <a:off x="8145398" y="1332197"/>
            <a:ext cx="3307405" cy="611864"/>
          </a:xfrm>
          <a:prstGeom prst="rect">
            <a:avLst/>
          </a:prstGeom>
          <a:solidFill>
            <a:srgbClr val="5B9BD5">
              <a:alpha val="49020"/>
            </a:srgb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Aptos" panose="020B0004020202020204" pitchFamily="34" charset="0"/>
              </a:rPr>
              <a:t>Web Filtering</a:t>
            </a:r>
          </a:p>
        </p:txBody>
      </p:sp>
      <p:sp>
        <p:nvSpPr>
          <p:cNvPr id="13" name="Rectangle 12">
            <a:extLst>
              <a:ext uri="{FF2B5EF4-FFF2-40B4-BE49-F238E27FC236}">
                <a16:creationId xmlns:a16="http://schemas.microsoft.com/office/drawing/2014/main" id="{24DE748C-B270-FB0A-0BEA-AC168D5A3353}"/>
              </a:ext>
            </a:extLst>
          </p:cNvPr>
          <p:cNvSpPr/>
          <p:nvPr/>
        </p:nvSpPr>
        <p:spPr>
          <a:xfrm>
            <a:off x="8145398" y="1944061"/>
            <a:ext cx="3307405" cy="310434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Web filtering and DNS security can be implemented by using DNS filtering to block known malicious domains, thereby protecting users even if they click on a phishing link</a:t>
            </a:r>
          </a:p>
          <a:p>
            <a:pPr marL="285750" marR="0" lvl="0" indent="-285750" algn="l" defTabSz="914400" rtl="0" eaLnBrk="1" fontAlgn="auto"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Real-time link analysis tools can further enhance security by verifying URLs upon click, dynamically preventing access to unsafe sites</a:t>
            </a:r>
          </a:p>
        </p:txBody>
      </p:sp>
      <p:sp>
        <p:nvSpPr>
          <p:cNvPr id="3" name="Rectangle 2">
            <a:extLst>
              <a:ext uri="{FF2B5EF4-FFF2-40B4-BE49-F238E27FC236}">
                <a16:creationId xmlns:a16="http://schemas.microsoft.com/office/drawing/2014/main" id="{F5A8AC1A-468E-91AB-2E59-0EFA2858D44C}"/>
              </a:ext>
            </a:extLst>
          </p:cNvPr>
          <p:cNvSpPr/>
          <p:nvPr/>
        </p:nvSpPr>
        <p:spPr>
          <a:xfrm>
            <a:off x="2382049" y="5186723"/>
            <a:ext cx="9070753" cy="837559"/>
          </a:xfrm>
          <a:prstGeom prst="rect">
            <a:avLst/>
          </a:prstGeom>
          <a:solidFill>
            <a:schemeClr val="accent1">
              <a:lumMod val="40000"/>
              <a:lumOff val="60000"/>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hlinkClick r:id="rId3" action="ppaction://hlinksldjump"/>
              </a:rPr>
              <a:t>SANS Security Awareness Training and MITRE ATT&amp;CK: Masquerading and Domain Authentication</a:t>
            </a:r>
            <a:endParaRPr lang="en-US" b="1">
              <a:solidFill>
                <a:schemeClr val="tx1"/>
              </a:solidFill>
            </a:endParaRPr>
          </a:p>
        </p:txBody>
      </p:sp>
      <p:sp>
        <p:nvSpPr>
          <p:cNvPr id="7" name="Rectangle 6">
            <a:extLst>
              <a:ext uri="{FF2B5EF4-FFF2-40B4-BE49-F238E27FC236}">
                <a16:creationId xmlns:a16="http://schemas.microsoft.com/office/drawing/2014/main" id="{0B5A2D92-F815-E5E0-AF2E-23FFD1FD5529}"/>
              </a:ext>
            </a:extLst>
          </p:cNvPr>
          <p:cNvSpPr/>
          <p:nvPr/>
        </p:nvSpPr>
        <p:spPr>
          <a:xfrm>
            <a:off x="719024" y="5186724"/>
            <a:ext cx="1659419" cy="837558"/>
          </a:xfrm>
          <a:prstGeom prst="rect">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Training Programs + Frameworks</a:t>
            </a:r>
          </a:p>
        </p:txBody>
      </p:sp>
      <p:sp>
        <p:nvSpPr>
          <p:cNvPr id="10" name="Rectangle: Rounded Corners 9">
            <a:extLst>
              <a:ext uri="{FF2B5EF4-FFF2-40B4-BE49-F238E27FC236}">
                <a16:creationId xmlns:a16="http://schemas.microsoft.com/office/drawing/2014/main" id="{0A0BD648-71E0-757A-7040-404291651AB3}"/>
              </a:ext>
            </a:extLst>
          </p:cNvPr>
          <p:cNvSpPr/>
          <p:nvPr/>
        </p:nvSpPr>
        <p:spPr>
          <a:xfrm>
            <a:off x="2352726"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chemeClr val="tx1"/>
                </a:solidFill>
                <a:latin typeface="Calibri" panose="020F0502020204030204" pitchFamily="34" charset="0"/>
                <a:ea typeface="Calibri" panose="020F0502020204030204" pitchFamily="34" charset="0"/>
                <a:cs typeface="Calibri" panose="020F0502020204030204" pitchFamily="34" charset="0"/>
              </a:rPr>
              <a:t>Recommendations</a:t>
            </a:r>
          </a:p>
        </p:txBody>
      </p:sp>
      <p:sp>
        <p:nvSpPr>
          <p:cNvPr id="14" name="Slide Number Placeholder 13">
            <a:extLst>
              <a:ext uri="{FF2B5EF4-FFF2-40B4-BE49-F238E27FC236}">
                <a16:creationId xmlns:a16="http://schemas.microsoft.com/office/drawing/2014/main" id="{D3103D4F-C970-AC3E-A6F8-72F914DC6A3E}"/>
              </a:ext>
            </a:extLst>
          </p:cNvPr>
          <p:cNvSpPr>
            <a:spLocks noGrp="1"/>
          </p:cNvSpPr>
          <p:nvPr>
            <p:ph type="sldNum" sz="quarter" idx="12"/>
          </p:nvPr>
        </p:nvSpPr>
        <p:spPr/>
        <p:txBody>
          <a:bodyPr/>
          <a:lstStyle/>
          <a:p>
            <a:fld id="{85CA3A30-BCB1-4BB9-8DA8-B7CB8DA1EBB6}" type="slidenum">
              <a:rPr lang="en-US" smtClean="0"/>
              <a:pPr/>
              <a:t>7</a:t>
            </a:fld>
            <a:endParaRPr lang="en-US"/>
          </a:p>
        </p:txBody>
      </p:sp>
    </p:spTree>
    <p:extLst>
      <p:ext uri="{BB962C8B-B14F-4D97-AF65-F5344CB8AC3E}">
        <p14:creationId xmlns:p14="http://schemas.microsoft.com/office/powerpoint/2010/main" val="292944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C69C-60AC-43D3-86B1-92294F5BDC33}"/>
              </a:ext>
            </a:extLst>
          </p:cNvPr>
          <p:cNvSpPr>
            <a:spLocks noGrp="1"/>
          </p:cNvSpPr>
          <p:nvPr>
            <p:ph type="title"/>
          </p:nvPr>
        </p:nvSpPr>
        <p:spPr/>
        <p:txBody>
          <a:bodyPr/>
          <a:lstStyle/>
          <a:p>
            <a:r>
              <a:rPr lang="en-US"/>
              <a:t>Advanced Authentication Technology Can Reinforce the Current MFA Process</a:t>
            </a:r>
          </a:p>
        </p:txBody>
      </p:sp>
      <p:sp>
        <p:nvSpPr>
          <p:cNvPr id="7" name="Chevron 22">
            <a:extLst>
              <a:ext uri="{FF2B5EF4-FFF2-40B4-BE49-F238E27FC236}">
                <a16:creationId xmlns:a16="http://schemas.microsoft.com/office/drawing/2014/main" id="{2D2D5397-ECD6-DDF0-6C35-1D3C8E8D4C61}"/>
              </a:ext>
            </a:extLst>
          </p:cNvPr>
          <p:cNvSpPr/>
          <p:nvPr/>
        </p:nvSpPr>
        <p:spPr>
          <a:xfrm>
            <a:off x="7434290" y="3487528"/>
            <a:ext cx="301772" cy="785635"/>
          </a:xfrm>
          <a:prstGeom prst="chevron">
            <a:avLst/>
          </a:prstGeom>
          <a:solidFill>
            <a:srgbClr val="6091C3"/>
          </a:solidFill>
          <a:ln>
            <a:solidFill>
              <a:srgbClr val="609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017EFC03-D9A8-5A7E-911A-DF08002EBD12}"/>
              </a:ext>
            </a:extLst>
          </p:cNvPr>
          <p:cNvSpPr/>
          <p:nvPr/>
        </p:nvSpPr>
        <p:spPr>
          <a:xfrm>
            <a:off x="7773855" y="1430727"/>
            <a:ext cx="4341678" cy="301213"/>
          </a:xfrm>
          <a:prstGeom prst="rect">
            <a:avLst/>
          </a:prstGeom>
          <a:solidFill>
            <a:srgbClr val="6091C4">
              <a:alpha val="49020"/>
            </a:srgbClr>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Advanced Cryptographic Authentication</a:t>
            </a:r>
          </a:p>
        </p:txBody>
      </p:sp>
      <p:graphicFrame>
        <p:nvGraphicFramePr>
          <p:cNvPr id="16" name="Table 15">
            <a:extLst>
              <a:ext uri="{FF2B5EF4-FFF2-40B4-BE49-F238E27FC236}">
                <a16:creationId xmlns:a16="http://schemas.microsoft.com/office/drawing/2014/main" id="{6495D786-EB0F-6993-0D5C-33D8FF3B718D}"/>
              </a:ext>
            </a:extLst>
          </p:cNvPr>
          <p:cNvGraphicFramePr>
            <a:graphicFrameLocks noGrp="1"/>
          </p:cNvGraphicFramePr>
          <p:nvPr>
            <p:extLst>
              <p:ext uri="{D42A27DB-BD31-4B8C-83A1-F6EECF244321}">
                <p14:modId xmlns:p14="http://schemas.microsoft.com/office/powerpoint/2010/main" val="785235966"/>
              </p:ext>
            </p:extLst>
          </p:nvPr>
        </p:nvGraphicFramePr>
        <p:xfrm>
          <a:off x="134869" y="1864313"/>
          <a:ext cx="7258952" cy="1188720"/>
        </p:xfrm>
        <a:graphic>
          <a:graphicData uri="http://schemas.openxmlformats.org/drawingml/2006/table">
            <a:tbl>
              <a:tblPr firstRow="1" bandRow="1">
                <a:tableStyleId>{3B4B98B0-60AC-42C2-AFA5-B58CD77FA1E5}</a:tableStyleId>
              </a:tblPr>
              <a:tblGrid>
                <a:gridCol w="7258952">
                  <a:extLst>
                    <a:ext uri="{9D8B030D-6E8A-4147-A177-3AD203B41FA5}">
                      <a16:colId xmlns:a16="http://schemas.microsoft.com/office/drawing/2014/main" val="714696955"/>
                    </a:ext>
                  </a:extLst>
                </a:gridCol>
              </a:tblGrid>
              <a:tr h="1113124">
                <a:tc>
                  <a:txBody>
                    <a:bodyPr/>
                    <a:lstStyle/>
                    <a:p>
                      <a:pPr marL="0" marR="0" lvl="0" indent="0" algn="l">
                        <a:lnSpc>
                          <a:spcPct val="100000"/>
                        </a:lnSpc>
                        <a:spcBef>
                          <a:spcPts val="0"/>
                        </a:spcBef>
                        <a:spcAft>
                          <a:spcPts val="0"/>
                        </a:spcAft>
                        <a:buNone/>
                      </a:pPr>
                      <a:r>
                        <a:rPr lang="en-US" sz="1800" b="1" i="0" u="none" strike="noStrike" noProof="0">
                          <a:latin typeface="Calibri"/>
                        </a:rPr>
                        <a:t>Interception of One-Time Codes (OTP)</a:t>
                      </a:r>
                    </a:p>
                    <a:p>
                      <a:pPr marL="0" marR="0" lvl="0" indent="0" algn="l">
                        <a:lnSpc>
                          <a:spcPct val="100000"/>
                        </a:lnSpc>
                        <a:spcBef>
                          <a:spcPts val="0"/>
                        </a:spcBef>
                        <a:spcAft>
                          <a:spcPts val="0"/>
                        </a:spcAft>
                        <a:buFont typeface="Arial"/>
                        <a:buChar char="•"/>
                      </a:pPr>
                      <a:r>
                        <a:rPr lang="en-US" sz="1800" b="0" i="0" u="none" strike="noStrike" noProof="0"/>
                        <a:t> Current MFA methods rely on OTP sent via out-of-band communications. These codes are vulnerable to interception if an adversary gains access to the communication channel or compromises the service provider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sp>
        <p:nvSpPr>
          <p:cNvPr id="17" name="Rectangle 16">
            <a:extLst>
              <a:ext uri="{FF2B5EF4-FFF2-40B4-BE49-F238E27FC236}">
                <a16:creationId xmlns:a16="http://schemas.microsoft.com/office/drawing/2014/main" id="{6AF3AD78-323D-188A-9D03-086EDCB7A983}"/>
              </a:ext>
            </a:extLst>
          </p:cNvPr>
          <p:cNvSpPr/>
          <p:nvPr/>
        </p:nvSpPr>
        <p:spPr>
          <a:xfrm>
            <a:off x="133260" y="1430727"/>
            <a:ext cx="7263226" cy="290916"/>
          </a:xfrm>
          <a:prstGeom prst="rect">
            <a:avLst/>
          </a:prstGeom>
          <a:solidFill>
            <a:srgbClr val="6091C4">
              <a:alpha val="49020"/>
            </a:srgbClr>
          </a:solidFill>
          <a:ln>
            <a:solidFill>
              <a:srgbClr val="1F2F57"/>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Current Challenges with Existing MFA</a:t>
            </a:r>
            <a:endParaRPr lang="en-US" b="1">
              <a:solidFill>
                <a:schemeClr val="tx1"/>
              </a:solidFill>
            </a:endParaRPr>
          </a:p>
        </p:txBody>
      </p:sp>
      <p:graphicFrame>
        <p:nvGraphicFramePr>
          <p:cNvPr id="18" name="Table 17">
            <a:extLst>
              <a:ext uri="{FF2B5EF4-FFF2-40B4-BE49-F238E27FC236}">
                <a16:creationId xmlns:a16="http://schemas.microsoft.com/office/drawing/2014/main" id="{A54F845B-BECF-6249-451F-8CA094C6BCB5}"/>
              </a:ext>
            </a:extLst>
          </p:cNvPr>
          <p:cNvGraphicFramePr>
            <a:graphicFrameLocks noGrp="1"/>
          </p:cNvGraphicFramePr>
          <p:nvPr>
            <p:extLst>
              <p:ext uri="{D42A27DB-BD31-4B8C-83A1-F6EECF244321}">
                <p14:modId xmlns:p14="http://schemas.microsoft.com/office/powerpoint/2010/main" val="2682416269"/>
              </p:ext>
            </p:extLst>
          </p:nvPr>
        </p:nvGraphicFramePr>
        <p:xfrm>
          <a:off x="134869" y="3285340"/>
          <a:ext cx="7258952" cy="1188720"/>
        </p:xfrm>
        <a:graphic>
          <a:graphicData uri="http://schemas.openxmlformats.org/drawingml/2006/table">
            <a:tbl>
              <a:tblPr firstRow="1" bandRow="1">
                <a:tableStyleId>{3B4B98B0-60AC-42C2-AFA5-B58CD77FA1E5}</a:tableStyleId>
              </a:tblPr>
              <a:tblGrid>
                <a:gridCol w="7258952">
                  <a:extLst>
                    <a:ext uri="{9D8B030D-6E8A-4147-A177-3AD203B41FA5}">
                      <a16:colId xmlns:a16="http://schemas.microsoft.com/office/drawing/2014/main" val="714696955"/>
                    </a:ext>
                  </a:extLst>
                </a:gridCol>
              </a:tblGrid>
              <a:tr h="1113124">
                <a:tc>
                  <a:txBody>
                    <a:bodyPr/>
                    <a:lstStyle/>
                    <a:p>
                      <a:pPr marL="0" marR="0" lvl="0" indent="0" algn="l">
                        <a:lnSpc>
                          <a:spcPct val="100000"/>
                        </a:lnSpc>
                        <a:spcBef>
                          <a:spcPts val="0"/>
                        </a:spcBef>
                        <a:spcAft>
                          <a:spcPts val="0"/>
                        </a:spcAft>
                        <a:buNone/>
                      </a:pPr>
                      <a:r>
                        <a:rPr lang="en-US" sz="1800" b="1" i="0" u="none" strike="noStrike" noProof="0">
                          <a:latin typeface="Calibri"/>
                        </a:rPr>
                        <a:t>Push Notification Attacks and MFA Fatigue</a:t>
                      </a:r>
                    </a:p>
                    <a:p>
                      <a:pPr marL="0" marR="0" lvl="0" indent="0" algn="l">
                        <a:lnSpc>
                          <a:spcPct val="100000"/>
                        </a:lnSpc>
                        <a:spcBef>
                          <a:spcPts val="0"/>
                        </a:spcBef>
                        <a:spcAft>
                          <a:spcPts val="0"/>
                        </a:spcAft>
                        <a:buFont typeface="Arial"/>
                        <a:buChar char="•"/>
                      </a:pPr>
                      <a:r>
                        <a:rPr lang="en-US" sz="1800" b="0" i="0" u="none" strike="noStrike" noProof="0"/>
                        <a:t> </a:t>
                      </a:r>
                      <a:r>
                        <a:rPr lang="en-US" sz="1800" b="0" i="0" u="none" strike="noStrike" noProof="0">
                          <a:latin typeface="Calibri"/>
                        </a:rPr>
                        <a:t>Push-based MFA can be exploited through repetitive login attempts, bombarding users with notifications which lead to “MFA fatigue” where users mistakenly approve unauthorized requests due to excessive prompts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graphicFrame>
        <p:nvGraphicFramePr>
          <p:cNvPr id="19" name="Table 18">
            <a:extLst>
              <a:ext uri="{FF2B5EF4-FFF2-40B4-BE49-F238E27FC236}">
                <a16:creationId xmlns:a16="http://schemas.microsoft.com/office/drawing/2014/main" id="{FD0D4C25-D971-E029-04F3-3627E6B4FEEA}"/>
              </a:ext>
            </a:extLst>
          </p:cNvPr>
          <p:cNvGraphicFramePr>
            <a:graphicFrameLocks noGrp="1"/>
          </p:cNvGraphicFramePr>
          <p:nvPr>
            <p:extLst>
              <p:ext uri="{D42A27DB-BD31-4B8C-83A1-F6EECF244321}">
                <p14:modId xmlns:p14="http://schemas.microsoft.com/office/powerpoint/2010/main" val="3388871915"/>
              </p:ext>
            </p:extLst>
          </p:nvPr>
        </p:nvGraphicFramePr>
        <p:xfrm>
          <a:off x="134869" y="4706367"/>
          <a:ext cx="7258952" cy="1188720"/>
        </p:xfrm>
        <a:graphic>
          <a:graphicData uri="http://schemas.openxmlformats.org/drawingml/2006/table">
            <a:tbl>
              <a:tblPr firstRow="1" bandRow="1">
                <a:tableStyleId>{3B4B98B0-60AC-42C2-AFA5-B58CD77FA1E5}</a:tableStyleId>
              </a:tblPr>
              <a:tblGrid>
                <a:gridCol w="7258952">
                  <a:extLst>
                    <a:ext uri="{9D8B030D-6E8A-4147-A177-3AD203B41FA5}">
                      <a16:colId xmlns:a16="http://schemas.microsoft.com/office/drawing/2014/main" val="714696955"/>
                    </a:ext>
                  </a:extLst>
                </a:gridCol>
              </a:tblGrid>
              <a:tr h="1113124">
                <a:tc>
                  <a:txBody>
                    <a:bodyPr/>
                    <a:lstStyle/>
                    <a:p>
                      <a:pPr marL="0" marR="0" lvl="0" indent="0" algn="l">
                        <a:lnSpc>
                          <a:spcPct val="100000"/>
                        </a:lnSpc>
                        <a:spcBef>
                          <a:spcPts val="0"/>
                        </a:spcBef>
                        <a:spcAft>
                          <a:spcPts val="0"/>
                        </a:spcAft>
                        <a:buNone/>
                      </a:pPr>
                      <a:r>
                        <a:rPr lang="en-US" sz="1800" b="1" i="0" u="none" strike="noStrike" noProof="0">
                          <a:latin typeface="Calibri"/>
                        </a:rPr>
                        <a:t>Keylogger Vulnerability</a:t>
                      </a:r>
                    </a:p>
                    <a:p>
                      <a:pPr marL="0" marR="0" lvl="0" indent="0" algn="l">
                        <a:lnSpc>
                          <a:spcPct val="100000"/>
                        </a:lnSpc>
                        <a:spcBef>
                          <a:spcPts val="0"/>
                        </a:spcBef>
                        <a:spcAft>
                          <a:spcPts val="0"/>
                        </a:spcAft>
                        <a:buFont typeface="Arial"/>
                        <a:buChar char="•"/>
                      </a:pPr>
                      <a:r>
                        <a:rPr lang="en-US" sz="1800" b="0" i="0" u="none" strike="noStrike" noProof="0"/>
                        <a:t> Current MFA require users to enter a static PIN along with their smart card and if keylogger is present on the device, and attacker can capture the password entered by the user</a:t>
                      </a:r>
                      <a:endParaRPr lang="en-US" sz="1800" b="0" i="0" u="none" strike="noStrike" noProof="0">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graphicFrame>
        <p:nvGraphicFramePr>
          <p:cNvPr id="20" name="Table 19">
            <a:extLst>
              <a:ext uri="{FF2B5EF4-FFF2-40B4-BE49-F238E27FC236}">
                <a16:creationId xmlns:a16="http://schemas.microsoft.com/office/drawing/2014/main" id="{A161365B-A86A-C54F-B0DC-9C2BB0916033}"/>
              </a:ext>
            </a:extLst>
          </p:cNvPr>
          <p:cNvGraphicFramePr>
            <a:graphicFrameLocks noGrp="1"/>
          </p:cNvGraphicFramePr>
          <p:nvPr>
            <p:extLst>
              <p:ext uri="{D42A27DB-BD31-4B8C-83A1-F6EECF244321}">
                <p14:modId xmlns:p14="http://schemas.microsoft.com/office/powerpoint/2010/main" val="2832041014"/>
              </p:ext>
            </p:extLst>
          </p:nvPr>
        </p:nvGraphicFramePr>
        <p:xfrm>
          <a:off x="7775463" y="1864313"/>
          <a:ext cx="4345531" cy="1188720"/>
        </p:xfrm>
        <a:graphic>
          <a:graphicData uri="http://schemas.openxmlformats.org/drawingml/2006/table">
            <a:tbl>
              <a:tblPr firstRow="1" bandRow="1">
                <a:tableStyleId>{3B4B98B0-60AC-42C2-AFA5-B58CD77FA1E5}</a:tableStyleId>
              </a:tblPr>
              <a:tblGrid>
                <a:gridCol w="4345531">
                  <a:extLst>
                    <a:ext uri="{9D8B030D-6E8A-4147-A177-3AD203B41FA5}">
                      <a16:colId xmlns:a16="http://schemas.microsoft.com/office/drawing/2014/main" val="714696955"/>
                    </a:ext>
                  </a:extLst>
                </a:gridCol>
              </a:tblGrid>
              <a:tr h="1113124">
                <a:tc>
                  <a:txBody>
                    <a:bodyPr/>
                    <a:lstStyle/>
                    <a:p>
                      <a:pPr marL="0" marR="0" lvl="0" indent="0" algn="l">
                        <a:lnSpc>
                          <a:spcPct val="100000"/>
                        </a:lnSpc>
                        <a:spcBef>
                          <a:spcPts val="0"/>
                        </a:spcBef>
                        <a:spcAft>
                          <a:spcPts val="0"/>
                        </a:spcAft>
                        <a:buNone/>
                      </a:pPr>
                      <a:r>
                        <a:rPr lang="en-US" sz="1800" b="1" i="0" u="none" strike="noStrike" noProof="0">
                          <a:latin typeface="Calibri"/>
                        </a:rPr>
                        <a:t>Phishing-Resistant Authentication</a:t>
                      </a:r>
                    </a:p>
                    <a:p>
                      <a:pPr marL="0" marR="0" lvl="0" indent="0" algn="l">
                        <a:lnSpc>
                          <a:spcPct val="100000"/>
                        </a:lnSpc>
                        <a:spcBef>
                          <a:spcPts val="0"/>
                        </a:spcBef>
                        <a:spcAft>
                          <a:spcPts val="0"/>
                        </a:spcAft>
                        <a:buFont typeface="Arial"/>
                        <a:buChar char="•"/>
                      </a:pPr>
                      <a:r>
                        <a:rPr lang="en-US" sz="1800" b="0" i="0" u="none" strike="noStrike" noProof="0"/>
                        <a:t> Requiring a registered, physical security device eliminate the reliance on OTP</a:t>
                      </a:r>
                    </a:p>
                    <a:p>
                      <a:pPr marL="0" marR="0" lvl="0" indent="0" algn="l">
                        <a:lnSpc>
                          <a:spcPct val="100000"/>
                        </a:lnSpc>
                        <a:spcBef>
                          <a:spcPts val="0"/>
                        </a:spcBef>
                        <a:spcAft>
                          <a:spcPts val="0"/>
                        </a:spcAft>
                        <a:buFont typeface="Arial"/>
                        <a:buChar char="•"/>
                      </a:pPr>
                      <a:r>
                        <a:rPr lang="en-US" sz="1800" b="0" i="0" u="none" strike="noStrike" noProof="0"/>
                        <a:t> Attacks on service providers are ineffective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graphicFrame>
        <p:nvGraphicFramePr>
          <p:cNvPr id="21" name="Table 20">
            <a:extLst>
              <a:ext uri="{FF2B5EF4-FFF2-40B4-BE49-F238E27FC236}">
                <a16:creationId xmlns:a16="http://schemas.microsoft.com/office/drawing/2014/main" id="{388707D5-4F91-A93E-8063-BC139CC0AFD1}"/>
              </a:ext>
            </a:extLst>
          </p:cNvPr>
          <p:cNvGraphicFramePr>
            <a:graphicFrameLocks noGrp="1"/>
          </p:cNvGraphicFramePr>
          <p:nvPr>
            <p:extLst>
              <p:ext uri="{D42A27DB-BD31-4B8C-83A1-F6EECF244321}">
                <p14:modId xmlns:p14="http://schemas.microsoft.com/office/powerpoint/2010/main" val="569341195"/>
              </p:ext>
            </p:extLst>
          </p:nvPr>
        </p:nvGraphicFramePr>
        <p:xfrm>
          <a:off x="7775463" y="3285340"/>
          <a:ext cx="4345531" cy="1188720"/>
        </p:xfrm>
        <a:graphic>
          <a:graphicData uri="http://schemas.openxmlformats.org/drawingml/2006/table">
            <a:tbl>
              <a:tblPr firstRow="1" bandRow="1">
                <a:tableStyleId>{3B4B98B0-60AC-42C2-AFA5-B58CD77FA1E5}</a:tableStyleId>
              </a:tblPr>
              <a:tblGrid>
                <a:gridCol w="4345531">
                  <a:extLst>
                    <a:ext uri="{9D8B030D-6E8A-4147-A177-3AD203B41FA5}">
                      <a16:colId xmlns:a16="http://schemas.microsoft.com/office/drawing/2014/main" val="714696955"/>
                    </a:ext>
                  </a:extLst>
                </a:gridCol>
              </a:tblGrid>
              <a:tr h="1113124">
                <a:tc>
                  <a:txBody>
                    <a:bodyPr/>
                    <a:lstStyle/>
                    <a:p>
                      <a:pPr marL="0" marR="0" lvl="0" indent="0" algn="l">
                        <a:lnSpc>
                          <a:spcPct val="100000"/>
                        </a:lnSpc>
                        <a:spcBef>
                          <a:spcPts val="0"/>
                        </a:spcBef>
                        <a:spcAft>
                          <a:spcPts val="0"/>
                        </a:spcAft>
                        <a:buNone/>
                      </a:pPr>
                      <a:r>
                        <a:rPr lang="en-US" sz="1800" b="1" i="0" u="none" strike="noStrike" noProof="0">
                          <a:latin typeface="Calibri"/>
                        </a:rPr>
                        <a:t>No Push Notification Vulnerabilities</a:t>
                      </a:r>
                    </a:p>
                    <a:p>
                      <a:pPr marL="0" marR="0" lvl="0" indent="0" algn="l">
                        <a:lnSpc>
                          <a:spcPct val="100000"/>
                        </a:lnSpc>
                        <a:spcBef>
                          <a:spcPts val="0"/>
                        </a:spcBef>
                        <a:spcAft>
                          <a:spcPts val="0"/>
                        </a:spcAft>
                        <a:buFont typeface="Arial"/>
                        <a:buChar char="•"/>
                      </a:pPr>
                      <a:r>
                        <a:rPr lang="en-US" sz="1800" b="0" i="0" u="none" strike="noStrike" noProof="0"/>
                        <a:t> Users will not receive unsolicited prompts</a:t>
                      </a:r>
                    </a:p>
                    <a:p>
                      <a:pPr marL="0" marR="0" lvl="0" indent="0" algn="l">
                        <a:lnSpc>
                          <a:spcPct val="100000"/>
                        </a:lnSpc>
                        <a:spcBef>
                          <a:spcPts val="0"/>
                        </a:spcBef>
                        <a:spcAft>
                          <a:spcPts val="0"/>
                        </a:spcAft>
                        <a:buFont typeface="Arial"/>
                        <a:buChar char="•"/>
                      </a:pPr>
                      <a:r>
                        <a:rPr lang="en-US" sz="1800" b="0" i="0" u="none" strike="noStrike" noProof="0"/>
                        <a:t> Users can avoid the risks of mistakenly approving unauthorized access attempts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graphicFrame>
        <p:nvGraphicFramePr>
          <p:cNvPr id="22" name="Table 21">
            <a:extLst>
              <a:ext uri="{FF2B5EF4-FFF2-40B4-BE49-F238E27FC236}">
                <a16:creationId xmlns:a16="http://schemas.microsoft.com/office/drawing/2014/main" id="{6855A264-01C9-2C47-E7A4-3418C853155F}"/>
              </a:ext>
            </a:extLst>
          </p:cNvPr>
          <p:cNvGraphicFramePr>
            <a:graphicFrameLocks noGrp="1"/>
          </p:cNvGraphicFramePr>
          <p:nvPr>
            <p:extLst>
              <p:ext uri="{D42A27DB-BD31-4B8C-83A1-F6EECF244321}">
                <p14:modId xmlns:p14="http://schemas.microsoft.com/office/powerpoint/2010/main" val="3413731579"/>
              </p:ext>
            </p:extLst>
          </p:nvPr>
        </p:nvGraphicFramePr>
        <p:xfrm>
          <a:off x="7775463" y="4706367"/>
          <a:ext cx="4345531" cy="1188720"/>
        </p:xfrm>
        <a:graphic>
          <a:graphicData uri="http://schemas.openxmlformats.org/drawingml/2006/table">
            <a:tbl>
              <a:tblPr firstRow="1" bandRow="1">
                <a:tableStyleId>{3B4B98B0-60AC-42C2-AFA5-B58CD77FA1E5}</a:tableStyleId>
              </a:tblPr>
              <a:tblGrid>
                <a:gridCol w="4345531">
                  <a:extLst>
                    <a:ext uri="{9D8B030D-6E8A-4147-A177-3AD203B41FA5}">
                      <a16:colId xmlns:a16="http://schemas.microsoft.com/office/drawing/2014/main" val="714696955"/>
                    </a:ext>
                  </a:extLst>
                </a:gridCol>
              </a:tblGrid>
              <a:tr h="1113124">
                <a:tc>
                  <a:txBody>
                    <a:bodyPr/>
                    <a:lstStyle/>
                    <a:p>
                      <a:pPr marL="0" marR="0" lvl="0" indent="0" algn="l">
                        <a:lnSpc>
                          <a:spcPct val="100000"/>
                        </a:lnSpc>
                        <a:spcBef>
                          <a:spcPts val="0"/>
                        </a:spcBef>
                        <a:spcAft>
                          <a:spcPts val="0"/>
                        </a:spcAft>
                        <a:buNone/>
                      </a:pPr>
                      <a:r>
                        <a:rPr lang="en-US" sz="1800" b="1" i="0" u="none" strike="noStrike" noProof="0">
                          <a:latin typeface="Calibri"/>
                        </a:rPr>
                        <a:t>Challenge-Response Protocols</a:t>
                      </a:r>
                    </a:p>
                    <a:p>
                      <a:pPr marL="0" marR="0" lvl="0" indent="0" algn="l">
                        <a:lnSpc>
                          <a:spcPct val="100000"/>
                        </a:lnSpc>
                        <a:spcBef>
                          <a:spcPts val="0"/>
                        </a:spcBef>
                        <a:spcAft>
                          <a:spcPts val="0"/>
                        </a:spcAft>
                        <a:buFont typeface="Arial"/>
                        <a:buChar char="•"/>
                      </a:pPr>
                      <a:r>
                        <a:rPr lang="en-US" sz="1800" b="0" i="0" u="none" strike="noStrike" noProof="0"/>
                        <a:t> There is no need for static PIN or password</a:t>
                      </a:r>
                    </a:p>
                    <a:p>
                      <a:pPr marL="0" marR="0" lvl="0" indent="0" algn="l">
                        <a:lnSpc>
                          <a:spcPct val="100000"/>
                        </a:lnSpc>
                        <a:spcBef>
                          <a:spcPts val="0"/>
                        </a:spcBef>
                        <a:spcAft>
                          <a:spcPts val="0"/>
                        </a:spcAft>
                        <a:buFont typeface="Arial"/>
                        <a:buChar char="•"/>
                      </a:pPr>
                      <a:r>
                        <a:rPr lang="en-US" sz="1800" b="0" i="0" u="none" strike="noStrike" noProof="0"/>
                        <a:t> Keylogger can't capture reusable credentials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79230425"/>
                  </a:ext>
                </a:extLst>
              </a:tr>
            </a:tbl>
          </a:graphicData>
        </a:graphic>
      </p:graphicFrame>
      <p:sp>
        <p:nvSpPr>
          <p:cNvPr id="14" name="Chevron 22">
            <a:extLst>
              <a:ext uri="{FF2B5EF4-FFF2-40B4-BE49-F238E27FC236}">
                <a16:creationId xmlns:a16="http://schemas.microsoft.com/office/drawing/2014/main" id="{879BBD6B-D428-4927-40A8-A087DC289CC5}"/>
              </a:ext>
            </a:extLst>
          </p:cNvPr>
          <p:cNvSpPr/>
          <p:nvPr/>
        </p:nvSpPr>
        <p:spPr>
          <a:xfrm>
            <a:off x="7425782" y="2065855"/>
            <a:ext cx="301772" cy="785635"/>
          </a:xfrm>
          <a:prstGeom prst="chevron">
            <a:avLst/>
          </a:prstGeom>
          <a:solidFill>
            <a:srgbClr val="6091C3"/>
          </a:solidFill>
          <a:ln>
            <a:solidFill>
              <a:srgbClr val="609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a:extLst>
              <a:ext uri="{FF2B5EF4-FFF2-40B4-BE49-F238E27FC236}">
                <a16:creationId xmlns:a16="http://schemas.microsoft.com/office/drawing/2014/main" id="{9DE6771E-77BE-890D-CCB9-F0074D6B1305}"/>
              </a:ext>
            </a:extLst>
          </p:cNvPr>
          <p:cNvSpPr/>
          <p:nvPr/>
        </p:nvSpPr>
        <p:spPr>
          <a:xfrm>
            <a:off x="7425782" y="4909201"/>
            <a:ext cx="301772" cy="785635"/>
          </a:xfrm>
          <a:prstGeom prst="chevron">
            <a:avLst/>
          </a:prstGeom>
          <a:solidFill>
            <a:srgbClr val="6091C3"/>
          </a:solidFill>
          <a:ln>
            <a:solidFill>
              <a:srgbClr val="6091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Rounded Corners 9">
            <a:extLst>
              <a:ext uri="{FF2B5EF4-FFF2-40B4-BE49-F238E27FC236}">
                <a16:creationId xmlns:a16="http://schemas.microsoft.com/office/drawing/2014/main" id="{A88F9E39-C658-8B28-5935-291F26E6426F}"/>
              </a:ext>
            </a:extLst>
          </p:cNvPr>
          <p:cNvSpPr/>
          <p:nvPr/>
        </p:nvSpPr>
        <p:spPr>
          <a:xfrm>
            <a:off x="2352726"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chemeClr val="tx1"/>
                </a:solidFill>
                <a:latin typeface="Calibri" panose="020F0502020204030204" pitchFamily="34" charset="0"/>
                <a:ea typeface="Calibri" panose="020F0502020204030204" pitchFamily="34" charset="0"/>
                <a:cs typeface="Calibri" panose="020F0502020204030204" pitchFamily="34" charset="0"/>
              </a:rPr>
              <a:t>Recommendations</a:t>
            </a:r>
          </a:p>
        </p:txBody>
      </p:sp>
      <p:sp>
        <p:nvSpPr>
          <p:cNvPr id="5" name="Slide Number Placeholder 4">
            <a:extLst>
              <a:ext uri="{FF2B5EF4-FFF2-40B4-BE49-F238E27FC236}">
                <a16:creationId xmlns:a16="http://schemas.microsoft.com/office/drawing/2014/main" id="{0270E606-D698-62CF-1F1A-D8212B3E2F78}"/>
              </a:ext>
            </a:extLst>
          </p:cNvPr>
          <p:cNvSpPr>
            <a:spLocks noGrp="1"/>
          </p:cNvSpPr>
          <p:nvPr>
            <p:ph type="sldNum" sz="quarter" idx="12"/>
          </p:nvPr>
        </p:nvSpPr>
        <p:spPr/>
        <p:txBody>
          <a:bodyPr/>
          <a:lstStyle/>
          <a:p>
            <a:fld id="{85CA3A30-BCB1-4BB9-8DA8-B7CB8DA1EBB6}" type="slidenum">
              <a:rPr lang="en-US" smtClean="0"/>
              <a:pPr/>
              <a:t>8</a:t>
            </a:fld>
            <a:endParaRPr lang="en-US"/>
          </a:p>
        </p:txBody>
      </p:sp>
    </p:spTree>
    <p:extLst>
      <p:ext uri="{BB962C8B-B14F-4D97-AF65-F5344CB8AC3E}">
        <p14:creationId xmlns:p14="http://schemas.microsoft.com/office/powerpoint/2010/main" val="1450447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0835E-2CFC-412F-8815-83FE5ACEC4FB}"/>
              </a:ext>
            </a:extLst>
          </p:cNvPr>
          <p:cNvSpPr>
            <a:spLocks noGrp="1"/>
          </p:cNvSpPr>
          <p:nvPr>
            <p:ph type="title"/>
          </p:nvPr>
        </p:nvSpPr>
        <p:spPr/>
        <p:txBody>
          <a:bodyPr/>
          <a:lstStyle/>
          <a:p>
            <a:r>
              <a:rPr lang="en-US"/>
              <a:t>Implementing Least Privileges and Role Based Access Controls for an Additional Layer of Protection</a:t>
            </a:r>
          </a:p>
        </p:txBody>
      </p:sp>
      <p:graphicFrame>
        <p:nvGraphicFramePr>
          <p:cNvPr id="12" name="Diagram 11">
            <a:extLst>
              <a:ext uri="{FF2B5EF4-FFF2-40B4-BE49-F238E27FC236}">
                <a16:creationId xmlns:a16="http://schemas.microsoft.com/office/drawing/2014/main" id="{59246FB0-C2A6-D33B-6C01-DF1356D7E964}"/>
              </a:ext>
            </a:extLst>
          </p:cNvPr>
          <p:cNvGraphicFramePr/>
          <p:nvPr>
            <p:extLst>
              <p:ext uri="{D42A27DB-BD31-4B8C-83A1-F6EECF244321}">
                <p14:modId xmlns:p14="http://schemas.microsoft.com/office/powerpoint/2010/main" val="2494423744"/>
              </p:ext>
            </p:extLst>
          </p:nvPr>
        </p:nvGraphicFramePr>
        <p:xfrm>
          <a:off x="203330" y="1386349"/>
          <a:ext cx="8773522" cy="4516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Top Corners Rounded 12">
            <a:extLst>
              <a:ext uri="{FF2B5EF4-FFF2-40B4-BE49-F238E27FC236}">
                <a16:creationId xmlns:a16="http://schemas.microsoft.com/office/drawing/2014/main" id="{07953CC3-16B3-BD84-51A9-DB21D768B56A}"/>
              </a:ext>
            </a:extLst>
          </p:cNvPr>
          <p:cNvSpPr/>
          <p:nvPr/>
        </p:nvSpPr>
        <p:spPr>
          <a:xfrm>
            <a:off x="9291484" y="1386349"/>
            <a:ext cx="2595714" cy="648929"/>
          </a:xfrm>
          <a:prstGeom prst="round2SameRect">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Reduce Attack Surface</a:t>
            </a:r>
            <a:endParaRPr lang="en-US" sz="1600">
              <a:solidFill>
                <a:schemeClr val="tx1"/>
              </a:solidFill>
            </a:endParaRPr>
          </a:p>
        </p:txBody>
      </p:sp>
      <p:sp>
        <p:nvSpPr>
          <p:cNvPr id="14" name="Rectangle: Top Corners Rounded 13">
            <a:extLst>
              <a:ext uri="{FF2B5EF4-FFF2-40B4-BE49-F238E27FC236}">
                <a16:creationId xmlns:a16="http://schemas.microsoft.com/office/drawing/2014/main" id="{69B0F0E5-6F8D-CF60-B873-9A3BCE3646DA}"/>
              </a:ext>
            </a:extLst>
          </p:cNvPr>
          <p:cNvSpPr/>
          <p:nvPr/>
        </p:nvSpPr>
        <p:spPr>
          <a:xfrm>
            <a:off x="9291483" y="4527754"/>
            <a:ext cx="2595715" cy="648929"/>
          </a:xfrm>
          <a:prstGeom prst="round2SameRect">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Reduce Attack Surface</a:t>
            </a:r>
            <a:endParaRPr lang="en-US" sz="1600">
              <a:solidFill>
                <a:schemeClr val="tx1"/>
              </a:solidFill>
            </a:endParaRPr>
          </a:p>
        </p:txBody>
      </p:sp>
      <p:sp>
        <p:nvSpPr>
          <p:cNvPr id="15" name="Rectangle: Top Corners Rounded 14">
            <a:extLst>
              <a:ext uri="{FF2B5EF4-FFF2-40B4-BE49-F238E27FC236}">
                <a16:creationId xmlns:a16="http://schemas.microsoft.com/office/drawing/2014/main" id="{B619E892-BF20-ADE5-FE02-C1D572261D12}"/>
              </a:ext>
            </a:extLst>
          </p:cNvPr>
          <p:cNvSpPr/>
          <p:nvPr/>
        </p:nvSpPr>
        <p:spPr>
          <a:xfrm>
            <a:off x="9291484" y="2957051"/>
            <a:ext cx="2595714" cy="648929"/>
          </a:xfrm>
          <a:prstGeom prst="round2SameRect">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Mitigate Insider Threats</a:t>
            </a:r>
            <a:endParaRPr lang="en-US" sz="1600">
              <a:solidFill>
                <a:schemeClr val="tx1"/>
              </a:solidFill>
            </a:endParaRPr>
          </a:p>
        </p:txBody>
      </p:sp>
      <p:sp>
        <p:nvSpPr>
          <p:cNvPr id="16" name="Rectangle 15">
            <a:extLst>
              <a:ext uri="{FF2B5EF4-FFF2-40B4-BE49-F238E27FC236}">
                <a16:creationId xmlns:a16="http://schemas.microsoft.com/office/drawing/2014/main" id="{6F268F46-22F3-E52F-2D6A-4C7E50F6CD57}"/>
              </a:ext>
            </a:extLst>
          </p:cNvPr>
          <p:cNvSpPr/>
          <p:nvPr/>
        </p:nvSpPr>
        <p:spPr>
          <a:xfrm>
            <a:off x="9291484" y="2113935"/>
            <a:ext cx="2595714" cy="422787"/>
          </a:xfrm>
          <a:prstGeom prst="rect">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T1078 (Valid Accounts)</a:t>
            </a:r>
            <a:endParaRPr lang="en-US" sz="1600">
              <a:solidFill>
                <a:schemeClr val="tx1"/>
              </a:solidFill>
            </a:endParaRPr>
          </a:p>
        </p:txBody>
      </p:sp>
      <p:sp>
        <p:nvSpPr>
          <p:cNvPr id="17" name="Rectangle 16">
            <a:extLst>
              <a:ext uri="{FF2B5EF4-FFF2-40B4-BE49-F238E27FC236}">
                <a16:creationId xmlns:a16="http://schemas.microsoft.com/office/drawing/2014/main" id="{079164C6-501D-0F04-0296-440A571E6124}"/>
              </a:ext>
            </a:extLst>
          </p:cNvPr>
          <p:cNvSpPr/>
          <p:nvPr/>
        </p:nvSpPr>
        <p:spPr>
          <a:xfrm>
            <a:off x="9291484" y="5260257"/>
            <a:ext cx="2595716" cy="422787"/>
          </a:xfrm>
          <a:prstGeom prst="rect">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T1055 (Process Injection)</a:t>
            </a:r>
            <a:endParaRPr lang="en-US" sz="1600">
              <a:solidFill>
                <a:schemeClr val="tx1"/>
              </a:solidFill>
            </a:endParaRPr>
          </a:p>
        </p:txBody>
      </p:sp>
      <p:sp>
        <p:nvSpPr>
          <p:cNvPr id="18" name="Rectangle 17">
            <a:extLst>
              <a:ext uri="{FF2B5EF4-FFF2-40B4-BE49-F238E27FC236}">
                <a16:creationId xmlns:a16="http://schemas.microsoft.com/office/drawing/2014/main" id="{ED5C8EAA-2B1B-A8EE-8C2E-8971A15000B2}"/>
              </a:ext>
            </a:extLst>
          </p:cNvPr>
          <p:cNvSpPr/>
          <p:nvPr/>
        </p:nvSpPr>
        <p:spPr>
          <a:xfrm>
            <a:off x="9291484" y="3687095"/>
            <a:ext cx="2595714" cy="422787"/>
          </a:xfrm>
          <a:prstGeom prst="rect">
            <a:avLst/>
          </a:prstGeom>
          <a:solidFill>
            <a:srgbClr val="5B9BD5">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T1021 (Remote Services)</a:t>
            </a:r>
            <a:endParaRPr lang="en-US" sz="1600">
              <a:solidFill>
                <a:schemeClr val="tx1"/>
              </a:solidFill>
            </a:endParaRPr>
          </a:p>
        </p:txBody>
      </p:sp>
      <p:sp>
        <p:nvSpPr>
          <p:cNvPr id="4" name="Rectangle: Rounded Corners 9">
            <a:extLst>
              <a:ext uri="{FF2B5EF4-FFF2-40B4-BE49-F238E27FC236}">
                <a16:creationId xmlns:a16="http://schemas.microsoft.com/office/drawing/2014/main" id="{7A742A88-7C87-5653-D2F4-3B8E5844E011}"/>
              </a:ext>
            </a:extLst>
          </p:cNvPr>
          <p:cNvSpPr/>
          <p:nvPr/>
        </p:nvSpPr>
        <p:spPr>
          <a:xfrm>
            <a:off x="2352726" y="6311900"/>
            <a:ext cx="1768526" cy="340322"/>
          </a:xfrm>
          <a:prstGeom prst="roundRect">
            <a:avLst>
              <a:gd name="adj" fmla="val 0"/>
            </a:avLst>
          </a:prstGeom>
          <a:solidFill>
            <a:srgbClr val="6091C4"/>
          </a:solid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b="1">
                <a:solidFill>
                  <a:schemeClr val="tx1"/>
                </a:solidFill>
                <a:latin typeface="Calibri" panose="020F0502020204030204" pitchFamily="34" charset="0"/>
                <a:ea typeface="Calibri" panose="020F0502020204030204" pitchFamily="34" charset="0"/>
                <a:cs typeface="Calibri" panose="020F0502020204030204" pitchFamily="34" charset="0"/>
              </a:rPr>
              <a:t>Recommendations</a:t>
            </a:r>
          </a:p>
        </p:txBody>
      </p:sp>
      <p:sp>
        <p:nvSpPr>
          <p:cNvPr id="5" name="Slide Number Placeholder 4">
            <a:extLst>
              <a:ext uri="{FF2B5EF4-FFF2-40B4-BE49-F238E27FC236}">
                <a16:creationId xmlns:a16="http://schemas.microsoft.com/office/drawing/2014/main" id="{27FE03C2-3D5F-4F66-02BA-8527D933755E}"/>
              </a:ext>
            </a:extLst>
          </p:cNvPr>
          <p:cNvSpPr>
            <a:spLocks noGrp="1"/>
          </p:cNvSpPr>
          <p:nvPr>
            <p:ph type="sldNum" sz="quarter" idx="12"/>
          </p:nvPr>
        </p:nvSpPr>
        <p:spPr/>
        <p:txBody>
          <a:bodyPr/>
          <a:lstStyle/>
          <a:p>
            <a:fld id="{85CA3A30-BCB1-4BB9-8DA8-B7CB8DA1EBB6}" type="slidenum">
              <a:rPr lang="en-US" smtClean="0"/>
              <a:pPr/>
              <a:t>9</a:t>
            </a:fld>
            <a:endParaRPr lang="en-US"/>
          </a:p>
        </p:txBody>
      </p:sp>
    </p:spTree>
    <p:extLst>
      <p:ext uri="{BB962C8B-B14F-4D97-AF65-F5344CB8AC3E}">
        <p14:creationId xmlns:p14="http://schemas.microsoft.com/office/powerpoint/2010/main" val="2098027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A1ACF8DC91E546A683B650528D5A4F" ma:contentTypeVersion="18" ma:contentTypeDescription="Create a new document." ma:contentTypeScope="" ma:versionID="b4d105365484c6335e992f0f7765016b">
  <xsd:schema xmlns:xsd="http://www.w3.org/2001/XMLSchema" xmlns:xs="http://www.w3.org/2001/XMLSchema" xmlns:p="http://schemas.microsoft.com/office/2006/metadata/properties" xmlns:ns3="bbba6882-a642-4d4e-bb84-141a51dc9735" xmlns:ns4="b5fe178e-b498-4614-84b5-ec7a7e893743" targetNamespace="http://schemas.microsoft.com/office/2006/metadata/properties" ma:root="true" ma:fieldsID="2b7a26c484368c6b8eeebbe8033e5e4f" ns3:_="" ns4:_="">
    <xsd:import namespace="bbba6882-a642-4d4e-bb84-141a51dc9735"/>
    <xsd:import namespace="b5fe178e-b498-4614-84b5-ec7a7e89374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ServiceLocation" minOccurs="0"/>
                <xsd:element ref="ns4:_activity" minOccurs="0"/>
                <xsd:element ref="ns4:MediaServiceObjectDetectorVersions" minOccurs="0"/>
                <xsd:element ref="ns4:MediaServiceSearchProperties" minOccurs="0"/>
                <xsd:element ref="ns4:MediaServiceSystemTag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ba6882-a642-4d4e-bb84-141a51dc973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fe178e-b498-4614-84b5-ec7a7e89374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element name="MediaLengthInSeconds" ma:index="2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5fe178e-b498-4614-84b5-ec7a7e89374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681916-CC98-41D2-8C8D-D942DD296E71}">
  <ds:schemaRefs>
    <ds:schemaRef ds:uri="b5fe178e-b498-4614-84b5-ec7a7e893743"/>
    <ds:schemaRef ds:uri="bbba6882-a642-4d4e-bb84-141a51dc97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5778BF-EDC6-433C-9464-1E73FEA62DBD}">
  <ds:schemaRefs>
    <ds:schemaRef ds:uri="http://purl.org/dc/elements/1.1/"/>
    <ds:schemaRef ds:uri="http://purl.org/dc/dcmitype/"/>
    <ds:schemaRef ds:uri="http://purl.org/dc/terms/"/>
    <ds:schemaRef ds:uri="http://schemas.microsoft.com/office/2006/documentManagement/types"/>
    <ds:schemaRef ds:uri="bbba6882-a642-4d4e-bb84-141a51dc9735"/>
    <ds:schemaRef ds:uri="http://www.w3.org/XML/1998/namespace"/>
    <ds:schemaRef ds:uri="http://schemas.openxmlformats.org/package/2006/metadata/core-properties"/>
    <ds:schemaRef ds:uri="http://schemas.microsoft.com/office/infopath/2007/PartnerControls"/>
    <ds:schemaRef ds:uri="b5fe178e-b498-4614-84b5-ec7a7e893743"/>
    <ds:schemaRef ds:uri="http://schemas.microsoft.com/office/2006/metadata/properties"/>
  </ds:schemaRefs>
</ds:datastoreItem>
</file>

<file path=customXml/itemProps3.xml><?xml version="1.0" encoding="utf-8"?>
<ds:datastoreItem xmlns:ds="http://schemas.openxmlformats.org/officeDocument/2006/customXml" ds:itemID="{A86C2810-4C9A-4146-8980-35BF70FB0F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TotalTime>
  <Words>3048</Words>
  <Application>Microsoft Office PowerPoint</Application>
  <PresentationFormat>Widescreen</PresentationFormat>
  <Paragraphs>313</Paragraphs>
  <Slides>26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vt:lpstr>
      <vt:lpstr>Aptos Display</vt:lpstr>
      <vt:lpstr>Arial</vt:lpstr>
      <vt:lpstr>Calibri</vt:lpstr>
      <vt:lpstr>Calibri Light</vt:lpstr>
      <vt:lpstr>Times New Roman</vt:lpstr>
      <vt:lpstr>Wingdings</vt:lpstr>
      <vt:lpstr>Office Theme</vt:lpstr>
      <vt:lpstr>PowerPoint Presentation</vt:lpstr>
      <vt:lpstr>Agenda</vt:lpstr>
      <vt:lpstr>Meet the Team</vt:lpstr>
      <vt:lpstr>Identifying and Solving Key Security Challenges from the TeamViewer Breach</vt:lpstr>
      <vt:lpstr>Who Is APT29 and How Did They Affect TeamViewer? </vt:lpstr>
      <vt:lpstr>Identifying the Root Cause Behind APT29’s Spear Phishing Attack</vt:lpstr>
      <vt:lpstr>Implement Training and Security Layers to Address Root Causes</vt:lpstr>
      <vt:lpstr>Advanced Authentication Technology Can Reinforce the Current MFA Process</vt:lpstr>
      <vt:lpstr>Implementing Least Privileges and Role Based Access Controls for an Additional Layer of Protection</vt:lpstr>
      <vt:lpstr>Enhancing Detective Behavior Monitoring through a Multi-Layered Security Strategy</vt:lpstr>
      <vt:lpstr>Project Completion will be in 8 Months with Training and Continuous Monitoring Following</vt:lpstr>
      <vt:lpstr>Strengthening Security Measures with Strategic Investment</vt:lpstr>
      <vt:lpstr>Possible Risks will be Mitigated with a Solid Defense Strategy</vt:lpstr>
      <vt:lpstr>Implementing a Comprehensive Security Framework for Long-Term Resilience</vt:lpstr>
      <vt:lpstr>Appendices</vt:lpstr>
      <vt:lpstr>TeamViewer Case Assumptions</vt:lpstr>
      <vt:lpstr>SANS Security Awareness Training and MITRE ATT&amp;CK: Masquerading and Domain Authentication</vt:lpstr>
      <vt:lpstr>Financial Assumptions</vt:lpstr>
      <vt:lpstr>Financial Calculations</vt:lpstr>
      <vt:lpstr>Financial Calculations</vt:lpstr>
      <vt:lpstr>Microsoft Sentinel Pricing</vt:lpstr>
      <vt:lpstr>Centralized SIEM Platform and Pricing</vt:lpstr>
      <vt:lpstr>Extended Risks and Mitigations</vt:lpstr>
      <vt:lpstr>Considerations and Issue Tree</vt:lpstr>
      <vt:lpstr>Sources Used </vt:lpstr>
      <vt:lpstr>Sources Used (Extended)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Garrett Williams</dc:creator>
  <cp:lastModifiedBy>Williams, Garrett Andrew</cp:lastModifiedBy>
  <cp:revision>2</cp:revision>
  <dcterms:created xsi:type="dcterms:W3CDTF">2024-10-25T12:38:12Z</dcterms:created>
  <dcterms:modified xsi:type="dcterms:W3CDTF">2024-11-14T00:25:50Z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0x01010028A1ACF8DC91E546A683B650528D5A4F</vt:lpwstr>
  </property>
</Properties>
</file>